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84"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9DC2AA-4CA1-EE0A-0268-5BC3C4294224}"/>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E4F74B8D-6870-BAFC-AB84-7903BDF6AF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C2D347CA-5CE0-5BE6-7CE4-94A7BE1AFDBF}"/>
              </a:ext>
            </a:extLst>
          </p:cNvPr>
          <p:cNvSpPr>
            <a:spLocks noGrp="1"/>
          </p:cNvSpPr>
          <p:nvPr>
            <p:ph type="dt" sz="half" idx="10"/>
          </p:nvPr>
        </p:nvSpPr>
        <p:spPr/>
        <p:txBody>
          <a:bodyPr/>
          <a:lstStyle/>
          <a:p>
            <a:fld id="{98A64F3A-0F95-4E9C-9D5D-CEB4CCD13099}" type="datetimeFigureOut">
              <a:rPr lang="fi-FI" smtClean="0"/>
              <a:t>4.4.2025</a:t>
            </a:fld>
            <a:endParaRPr lang="fi-FI"/>
          </a:p>
        </p:txBody>
      </p:sp>
      <p:sp>
        <p:nvSpPr>
          <p:cNvPr id="5" name="Alatunnisteen paikkamerkki 4">
            <a:extLst>
              <a:ext uri="{FF2B5EF4-FFF2-40B4-BE49-F238E27FC236}">
                <a16:creationId xmlns:a16="http://schemas.microsoft.com/office/drawing/2014/main" id="{3D9D93C4-9101-7CE7-7380-CF4E60E068EB}"/>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C7F9707-5820-1197-8113-67C04809EA4D}"/>
              </a:ext>
            </a:extLst>
          </p:cNvPr>
          <p:cNvSpPr>
            <a:spLocks noGrp="1"/>
          </p:cNvSpPr>
          <p:nvPr>
            <p:ph type="sldNum" sz="quarter" idx="12"/>
          </p:nvPr>
        </p:nvSpPr>
        <p:spPr/>
        <p:txBody>
          <a:bodyPr/>
          <a:lstStyle/>
          <a:p>
            <a:fld id="{72702914-B69D-4BD3-BA07-F1900AD4E9D0}" type="slidenum">
              <a:rPr lang="fi-FI" smtClean="0"/>
              <a:t>‹#›</a:t>
            </a:fld>
            <a:endParaRPr lang="fi-FI"/>
          </a:p>
        </p:txBody>
      </p:sp>
    </p:spTree>
    <p:extLst>
      <p:ext uri="{BB962C8B-B14F-4D97-AF65-F5344CB8AC3E}">
        <p14:creationId xmlns:p14="http://schemas.microsoft.com/office/powerpoint/2010/main" val="2498490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FA74BDC-2765-75C2-3635-4FD03DE99122}"/>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1FE65190-C173-A1FE-4EF8-78B901F9DC1C}"/>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37A857F7-37C0-3CF4-AD33-61E499F88112}"/>
              </a:ext>
            </a:extLst>
          </p:cNvPr>
          <p:cNvSpPr>
            <a:spLocks noGrp="1"/>
          </p:cNvSpPr>
          <p:nvPr>
            <p:ph type="dt" sz="half" idx="10"/>
          </p:nvPr>
        </p:nvSpPr>
        <p:spPr/>
        <p:txBody>
          <a:bodyPr/>
          <a:lstStyle/>
          <a:p>
            <a:fld id="{98A64F3A-0F95-4E9C-9D5D-CEB4CCD13099}" type="datetimeFigureOut">
              <a:rPr lang="fi-FI" smtClean="0"/>
              <a:t>4.4.2025</a:t>
            </a:fld>
            <a:endParaRPr lang="fi-FI"/>
          </a:p>
        </p:txBody>
      </p:sp>
      <p:sp>
        <p:nvSpPr>
          <p:cNvPr id="5" name="Alatunnisteen paikkamerkki 4">
            <a:extLst>
              <a:ext uri="{FF2B5EF4-FFF2-40B4-BE49-F238E27FC236}">
                <a16:creationId xmlns:a16="http://schemas.microsoft.com/office/drawing/2014/main" id="{7CF1CBDB-5770-5529-DE15-97A702BEB7AF}"/>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773B4730-F019-0361-FCF2-64AD9D129719}"/>
              </a:ext>
            </a:extLst>
          </p:cNvPr>
          <p:cNvSpPr>
            <a:spLocks noGrp="1"/>
          </p:cNvSpPr>
          <p:nvPr>
            <p:ph type="sldNum" sz="quarter" idx="12"/>
          </p:nvPr>
        </p:nvSpPr>
        <p:spPr/>
        <p:txBody>
          <a:bodyPr/>
          <a:lstStyle/>
          <a:p>
            <a:fld id="{72702914-B69D-4BD3-BA07-F1900AD4E9D0}" type="slidenum">
              <a:rPr lang="fi-FI" smtClean="0"/>
              <a:t>‹#›</a:t>
            </a:fld>
            <a:endParaRPr lang="fi-FI"/>
          </a:p>
        </p:txBody>
      </p:sp>
    </p:spTree>
    <p:extLst>
      <p:ext uri="{BB962C8B-B14F-4D97-AF65-F5344CB8AC3E}">
        <p14:creationId xmlns:p14="http://schemas.microsoft.com/office/powerpoint/2010/main" val="1794977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459EE69C-A3BF-C0D7-9D9F-E18FE8209CEA}"/>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1EBCEC0C-1F11-852F-F584-7F5F88AB400E}"/>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DB67368F-C8DD-FD7C-C05A-5502AFEAB4E3}"/>
              </a:ext>
            </a:extLst>
          </p:cNvPr>
          <p:cNvSpPr>
            <a:spLocks noGrp="1"/>
          </p:cNvSpPr>
          <p:nvPr>
            <p:ph type="dt" sz="half" idx="10"/>
          </p:nvPr>
        </p:nvSpPr>
        <p:spPr/>
        <p:txBody>
          <a:bodyPr/>
          <a:lstStyle/>
          <a:p>
            <a:fld id="{98A64F3A-0F95-4E9C-9D5D-CEB4CCD13099}" type="datetimeFigureOut">
              <a:rPr lang="fi-FI" smtClean="0"/>
              <a:t>4.4.2025</a:t>
            </a:fld>
            <a:endParaRPr lang="fi-FI"/>
          </a:p>
        </p:txBody>
      </p:sp>
      <p:sp>
        <p:nvSpPr>
          <p:cNvPr id="5" name="Alatunnisteen paikkamerkki 4">
            <a:extLst>
              <a:ext uri="{FF2B5EF4-FFF2-40B4-BE49-F238E27FC236}">
                <a16:creationId xmlns:a16="http://schemas.microsoft.com/office/drawing/2014/main" id="{D96D0741-225C-C76F-04CA-212B0749082E}"/>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474A7A31-731B-1B3B-0B46-6EFBDD960E89}"/>
              </a:ext>
            </a:extLst>
          </p:cNvPr>
          <p:cNvSpPr>
            <a:spLocks noGrp="1"/>
          </p:cNvSpPr>
          <p:nvPr>
            <p:ph type="sldNum" sz="quarter" idx="12"/>
          </p:nvPr>
        </p:nvSpPr>
        <p:spPr/>
        <p:txBody>
          <a:bodyPr/>
          <a:lstStyle/>
          <a:p>
            <a:fld id="{72702914-B69D-4BD3-BA07-F1900AD4E9D0}" type="slidenum">
              <a:rPr lang="fi-FI" smtClean="0"/>
              <a:t>‹#›</a:t>
            </a:fld>
            <a:endParaRPr lang="fi-FI"/>
          </a:p>
        </p:txBody>
      </p:sp>
    </p:spTree>
    <p:extLst>
      <p:ext uri="{BB962C8B-B14F-4D97-AF65-F5344CB8AC3E}">
        <p14:creationId xmlns:p14="http://schemas.microsoft.com/office/powerpoint/2010/main" val="2116335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8306FD1-A457-5220-1A37-CAC08488A6ED}"/>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D8AF0B85-0335-C7CA-EABF-5AEC6C9FFD96}"/>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FB197F6D-7118-D5D5-FD74-25D208A6A252}"/>
              </a:ext>
            </a:extLst>
          </p:cNvPr>
          <p:cNvSpPr>
            <a:spLocks noGrp="1"/>
          </p:cNvSpPr>
          <p:nvPr>
            <p:ph type="dt" sz="half" idx="10"/>
          </p:nvPr>
        </p:nvSpPr>
        <p:spPr/>
        <p:txBody>
          <a:bodyPr/>
          <a:lstStyle/>
          <a:p>
            <a:fld id="{98A64F3A-0F95-4E9C-9D5D-CEB4CCD13099}" type="datetimeFigureOut">
              <a:rPr lang="fi-FI" smtClean="0"/>
              <a:t>4.4.2025</a:t>
            </a:fld>
            <a:endParaRPr lang="fi-FI"/>
          </a:p>
        </p:txBody>
      </p:sp>
      <p:sp>
        <p:nvSpPr>
          <p:cNvPr id="5" name="Alatunnisteen paikkamerkki 4">
            <a:extLst>
              <a:ext uri="{FF2B5EF4-FFF2-40B4-BE49-F238E27FC236}">
                <a16:creationId xmlns:a16="http://schemas.microsoft.com/office/drawing/2014/main" id="{03D2E3DA-C6F9-90E6-08EA-F7D7BF346665}"/>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0210E98-AAA3-B2BB-545B-E235236A0D0F}"/>
              </a:ext>
            </a:extLst>
          </p:cNvPr>
          <p:cNvSpPr>
            <a:spLocks noGrp="1"/>
          </p:cNvSpPr>
          <p:nvPr>
            <p:ph type="sldNum" sz="quarter" idx="12"/>
          </p:nvPr>
        </p:nvSpPr>
        <p:spPr/>
        <p:txBody>
          <a:bodyPr/>
          <a:lstStyle/>
          <a:p>
            <a:fld id="{72702914-B69D-4BD3-BA07-F1900AD4E9D0}" type="slidenum">
              <a:rPr lang="fi-FI" smtClean="0"/>
              <a:t>‹#›</a:t>
            </a:fld>
            <a:endParaRPr lang="fi-FI"/>
          </a:p>
        </p:txBody>
      </p:sp>
    </p:spTree>
    <p:extLst>
      <p:ext uri="{BB962C8B-B14F-4D97-AF65-F5344CB8AC3E}">
        <p14:creationId xmlns:p14="http://schemas.microsoft.com/office/powerpoint/2010/main" val="2448358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47105DD-78A1-6849-D1D9-56C3CA6F2514}"/>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030AFC93-CFFC-C06E-5786-3137C056770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FB93E9DB-8182-AB55-F2CA-F9A131524286}"/>
              </a:ext>
            </a:extLst>
          </p:cNvPr>
          <p:cNvSpPr>
            <a:spLocks noGrp="1"/>
          </p:cNvSpPr>
          <p:nvPr>
            <p:ph type="dt" sz="half" idx="10"/>
          </p:nvPr>
        </p:nvSpPr>
        <p:spPr/>
        <p:txBody>
          <a:bodyPr/>
          <a:lstStyle/>
          <a:p>
            <a:fld id="{98A64F3A-0F95-4E9C-9D5D-CEB4CCD13099}" type="datetimeFigureOut">
              <a:rPr lang="fi-FI" smtClean="0"/>
              <a:t>4.4.2025</a:t>
            </a:fld>
            <a:endParaRPr lang="fi-FI"/>
          </a:p>
        </p:txBody>
      </p:sp>
      <p:sp>
        <p:nvSpPr>
          <p:cNvPr id="5" name="Alatunnisteen paikkamerkki 4">
            <a:extLst>
              <a:ext uri="{FF2B5EF4-FFF2-40B4-BE49-F238E27FC236}">
                <a16:creationId xmlns:a16="http://schemas.microsoft.com/office/drawing/2014/main" id="{9A215CA6-35B6-87B7-34AF-421C5980846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AC151358-1E16-39E1-CCCD-D80569C78DFE}"/>
              </a:ext>
            </a:extLst>
          </p:cNvPr>
          <p:cNvSpPr>
            <a:spLocks noGrp="1"/>
          </p:cNvSpPr>
          <p:nvPr>
            <p:ph type="sldNum" sz="quarter" idx="12"/>
          </p:nvPr>
        </p:nvSpPr>
        <p:spPr/>
        <p:txBody>
          <a:bodyPr/>
          <a:lstStyle/>
          <a:p>
            <a:fld id="{72702914-B69D-4BD3-BA07-F1900AD4E9D0}" type="slidenum">
              <a:rPr lang="fi-FI" smtClean="0"/>
              <a:t>‹#›</a:t>
            </a:fld>
            <a:endParaRPr lang="fi-FI"/>
          </a:p>
        </p:txBody>
      </p:sp>
    </p:spTree>
    <p:extLst>
      <p:ext uri="{BB962C8B-B14F-4D97-AF65-F5344CB8AC3E}">
        <p14:creationId xmlns:p14="http://schemas.microsoft.com/office/powerpoint/2010/main" val="3353977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5B2DA7A-7005-755E-A0D4-FACD092D097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42E6E6F7-6DD0-0224-3395-D817E89BB8C6}"/>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0F0D886F-3B3E-2BC8-5615-E308D6AF170B}"/>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48FD6D32-CC16-F8DF-F9D7-F3AB95C8165E}"/>
              </a:ext>
            </a:extLst>
          </p:cNvPr>
          <p:cNvSpPr>
            <a:spLocks noGrp="1"/>
          </p:cNvSpPr>
          <p:nvPr>
            <p:ph type="dt" sz="half" idx="10"/>
          </p:nvPr>
        </p:nvSpPr>
        <p:spPr/>
        <p:txBody>
          <a:bodyPr/>
          <a:lstStyle/>
          <a:p>
            <a:fld id="{98A64F3A-0F95-4E9C-9D5D-CEB4CCD13099}" type="datetimeFigureOut">
              <a:rPr lang="fi-FI" smtClean="0"/>
              <a:t>4.4.2025</a:t>
            </a:fld>
            <a:endParaRPr lang="fi-FI"/>
          </a:p>
        </p:txBody>
      </p:sp>
      <p:sp>
        <p:nvSpPr>
          <p:cNvPr id="6" name="Alatunnisteen paikkamerkki 5">
            <a:extLst>
              <a:ext uri="{FF2B5EF4-FFF2-40B4-BE49-F238E27FC236}">
                <a16:creationId xmlns:a16="http://schemas.microsoft.com/office/drawing/2014/main" id="{705C3287-8F3F-81ED-69CB-8151A517CDF4}"/>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409182B1-5AED-8B2B-DC47-F1F312567E68}"/>
              </a:ext>
            </a:extLst>
          </p:cNvPr>
          <p:cNvSpPr>
            <a:spLocks noGrp="1"/>
          </p:cNvSpPr>
          <p:nvPr>
            <p:ph type="sldNum" sz="quarter" idx="12"/>
          </p:nvPr>
        </p:nvSpPr>
        <p:spPr/>
        <p:txBody>
          <a:bodyPr/>
          <a:lstStyle/>
          <a:p>
            <a:fld id="{72702914-B69D-4BD3-BA07-F1900AD4E9D0}" type="slidenum">
              <a:rPr lang="fi-FI" smtClean="0"/>
              <a:t>‹#›</a:t>
            </a:fld>
            <a:endParaRPr lang="fi-FI"/>
          </a:p>
        </p:txBody>
      </p:sp>
    </p:spTree>
    <p:extLst>
      <p:ext uri="{BB962C8B-B14F-4D97-AF65-F5344CB8AC3E}">
        <p14:creationId xmlns:p14="http://schemas.microsoft.com/office/powerpoint/2010/main" val="427603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1855595-A1D8-08F4-F373-CCE88FDAA7EB}"/>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7C0732DE-F9F4-3D01-0D81-B370ED1515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440B0BEB-27E2-FE6E-28E7-F58CC894E27C}"/>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55D66270-949F-D1DC-95F5-0B3FD66FBE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F44F5C06-BF93-8198-2F31-267827991F4A}"/>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12460B0F-78EF-2EC6-2D1C-B0D9B18B5C3C}"/>
              </a:ext>
            </a:extLst>
          </p:cNvPr>
          <p:cNvSpPr>
            <a:spLocks noGrp="1"/>
          </p:cNvSpPr>
          <p:nvPr>
            <p:ph type="dt" sz="half" idx="10"/>
          </p:nvPr>
        </p:nvSpPr>
        <p:spPr/>
        <p:txBody>
          <a:bodyPr/>
          <a:lstStyle/>
          <a:p>
            <a:fld id="{98A64F3A-0F95-4E9C-9D5D-CEB4CCD13099}" type="datetimeFigureOut">
              <a:rPr lang="fi-FI" smtClean="0"/>
              <a:t>4.4.2025</a:t>
            </a:fld>
            <a:endParaRPr lang="fi-FI"/>
          </a:p>
        </p:txBody>
      </p:sp>
      <p:sp>
        <p:nvSpPr>
          <p:cNvPr id="8" name="Alatunnisteen paikkamerkki 7">
            <a:extLst>
              <a:ext uri="{FF2B5EF4-FFF2-40B4-BE49-F238E27FC236}">
                <a16:creationId xmlns:a16="http://schemas.microsoft.com/office/drawing/2014/main" id="{3BB37368-FD3D-922D-2901-7C12509C38D1}"/>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D5EF4528-C114-44BB-702C-95D95A1F869F}"/>
              </a:ext>
            </a:extLst>
          </p:cNvPr>
          <p:cNvSpPr>
            <a:spLocks noGrp="1"/>
          </p:cNvSpPr>
          <p:nvPr>
            <p:ph type="sldNum" sz="quarter" idx="12"/>
          </p:nvPr>
        </p:nvSpPr>
        <p:spPr/>
        <p:txBody>
          <a:bodyPr/>
          <a:lstStyle/>
          <a:p>
            <a:fld id="{72702914-B69D-4BD3-BA07-F1900AD4E9D0}" type="slidenum">
              <a:rPr lang="fi-FI" smtClean="0"/>
              <a:t>‹#›</a:t>
            </a:fld>
            <a:endParaRPr lang="fi-FI"/>
          </a:p>
        </p:txBody>
      </p:sp>
    </p:spTree>
    <p:extLst>
      <p:ext uri="{BB962C8B-B14F-4D97-AF65-F5344CB8AC3E}">
        <p14:creationId xmlns:p14="http://schemas.microsoft.com/office/powerpoint/2010/main" val="270339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333CE36-F793-808E-FF19-4640FA2C7283}"/>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1930FF99-1A2C-C8AF-2B9C-035448D995EA}"/>
              </a:ext>
            </a:extLst>
          </p:cNvPr>
          <p:cNvSpPr>
            <a:spLocks noGrp="1"/>
          </p:cNvSpPr>
          <p:nvPr>
            <p:ph type="dt" sz="half" idx="10"/>
          </p:nvPr>
        </p:nvSpPr>
        <p:spPr/>
        <p:txBody>
          <a:bodyPr/>
          <a:lstStyle/>
          <a:p>
            <a:fld id="{98A64F3A-0F95-4E9C-9D5D-CEB4CCD13099}" type="datetimeFigureOut">
              <a:rPr lang="fi-FI" smtClean="0"/>
              <a:t>4.4.2025</a:t>
            </a:fld>
            <a:endParaRPr lang="fi-FI"/>
          </a:p>
        </p:txBody>
      </p:sp>
      <p:sp>
        <p:nvSpPr>
          <p:cNvPr id="4" name="Alatunnisteen paikkamerkki 3">
            <a:extLst>
              <a:ext uri="{FF2B5EF4-FFF2-40B4-BE49-F238E27FC236}">
                <a16:creationId xmlns:a16="http://schemas.microsoft.com/office/drawing/2014/main" id="{F1870485-CD19-066C-8422-F75CA5D0708C}"/>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4C7C1F02-8615-9AB7-A967-71B588D2550D}"/>
              </a:ext>
            </a:extLst>
          </p:cNvPr>
          <p:cNvSpPr>
            <a:spLocks noGrp="1"/>
          </p:cNvSpPr>
          <p:nvPr>
            <p:ph type="sldNum" sz="quarter" idx="12"/>
          </p:nvPr>
        </p:nvSpPr>
        <p:spPr/>
        <p:txBody>
          <a:bodyPr/>
          <a:lstStyle/>
          <a:p>
            <a:fld id="{72702914-B69D-4BD3-BA07-F1900AD4E9D0}" type="slidenum">
              <a:rPr lang="fi-FI" smtClean="0"/>
              <a:t>‹#›</a:t>
            </a:fld>
            <a:endParaRPr lang="fi-FI"/>
          </a:p>
        </p:txBody>
      </p:sp>
    </p:spTree>
    <p:extLst>
      <p:ext uri="{BB962C8B-B14F-4D97-AF65-F5344CB8AC3E}">
        <p14:creationId xmlns:p14="http://schemas.microsoft.com/office/powerpoint/2010/main" val="2122589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A032EF99-9EA3-CB9B-518A-DB4730BE884B}"/>
              </a:ext>
            </a:extLst>
          </p:cNvPr>
          <p:cNvSpPr>
            <a:spLocks noGrp="1"/>
          </p:cNvSpPr>
          <p:nvPr>
            <p:ph type="dt" sz="half" idx="10"/>
          </p:nvPr>
        </p:nvSpPr>
        <p:spPr/>
        <p:txBody>
          <a:bodyPr/>
          <a:lstStyle/>
          <a:p>
            <a:fld id="{98A64F3A-0F95-4E9C-9D5D-CEB4CCD13099}" type="datetimeFigureOut">
              <a:rPr lang="fi-FI" smtClean="0"/>
              <a:t>4.4.2025</a:t>
            </a:fld>
            <a:endParaRPr lang="fi-FI"/>
          </a:p>
        </p:txBody>
      </p:sp>
      <p:sp>
        <p:nvSpPr>
          <p:cNvPr id="3" name="Alatunnisteen paikkamerkki 2">
            <a:extLst>
              <a:ext uri="{FF2B5EF4-FFF2-40B4-BE49-F238E27FC236}">
                <a16:creationId xmlns:a16="http://schemas.microsoft.com/office/drawing/2014/main" id="{41AC7D35-F071-FDC3-A3E7-2EBC7F1FDBD8}"/>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AAC2932F-160D-15F8-A7AA-AB94F92A2519}"/>
              </a:ext>
            </a:extLst>
          </p:cNvPr>
          <p:cNvSpPr>
            <a:spLocks noGrp="1"/>
          </p:cNvSpPr>
          <p:nvPr>
            <p:ph type="sldNum" sz="quarter" idx="12"/>
          </p:nvPr>
        </p:nvSpPr>
        <p:spPr/>
        <p:txBody>
          <a:bodyPr/>
          <a:lstStyle/>
          <a:p>
            <a:fld id="{72702914-B69D-4BD3-BA07-F1900AD4E9D0}" type="slidenum">
              <a:rPr lang="fi-FI" smtClean="0"/>
              <a:t>‹#›</a:t>
            </a:fld>
            <a:endParaRPr lang="fi-FI"/>
          </a:p>
        </p:txBody>
      </p:sp>
    </p:spTree>
    <p:extLst>
      <p:ext uri="{BB962C8B-B14F-4D97-AF65-F5344CB8AC3E}">
        <p14:creationId xmlns:p14="http://schemas.microsoft.com/office/powerpoint/2010/main" val="394488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BD6411B-BB8C-DF99-8AE7-04677E1FD4DA}"/>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6AA48968-44FA-3194-37D6-7A2D9CC4D6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3CA1B11D-9A35-3604-D283-BB7F8C25BF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CE6B7A7D-96AB-9361-65DE-70A77CFC5920}"/>
              </a:ext>
            </a:extLst>
          </p:cNvPr>
          <p:cNvSpPr>
            <a:spLocks noGrp="1"/>
          </p:cNvSpPr>
          <p:nvPr>
            <p:ph type="dt" sz="half" idx="10"/>
          </p:nvPr>
        </p:nvSpPr>
        <p:spPr/>
        <p:txBody>
          <a:bodyPr/>
          <a:lstStyle/>
          <a:p>
            <a:fld id="{98A64F3A-0F95-4E9C-9D5D-CEB4CCD13099}" type="datetimeFigureOut">
              <a:rPr lang="fi-FI" smtClean="0"/>
              <a:t>4.4.2025</a:t>
            </a:fld>
            <a:endParaRPr lang="fi-FI"/>
          </a:p>
        </p:txBody>
      </p:sp>
      <p:sp>
        <p:nvSpPr>
          <p:cNvPr id="6" name="Alatunnisteen paikkamerkki 5">
            <a:extLst>
              <a:ext uri="{FF2B5EF4-FFF2-40B4-BE49-F238E27FC236}">
                <a16:creationId xmlns:a16="http://schemas.microsoft.com/office/drawing/2014/main" id="{62EB47CE-523E-149B-4167-7E7657B0DBF2}"/>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8D258442-B371-B8F5-5252-2EB586CAB62C}"/>
              </a:ext>
            </a:extLst>
          </p:cNvPr>
          <p:cNvSpPr>
            <a:spLocks noGrp="1"/>
          </p:cNvSpPr>
          <p:nvPr>
            <p:ph type="sldNum" sz="quarter" idx="12"/>
          </p:nvPr>
        </p:nvSpPr>
        <p:spPr/>
        <p:txBody>
          <a:bodyPr/>
          <a:lstStyle/>
          <a:p>
            <a:fld id="{72702914-B69D-4BD3-BA07-F1900AD4E9D0}" type="slidenum">
              <a:rPr lang="fi-FI" smtClean="0"/>
              <a:t>‹#›</a:t>
            </a:fld>
            <a:endParaRPr lang="fi-FI"/>
          </a:p>
        </p:txBody>
      </p:sp>
    </p:spTree>
    <p:extLst>
      <p:ext uri="{BB962C8B-B14F-4D97-AF65-F5344CB8AC3E}">
        <p14:creationId xmlns:p14="http://schemas.microsoft.com/office/powerpoint/2010/main" val="1392611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D36ABD6-6A77-A006-ADC9-0A96CE3E8FF7}"/>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76449164-F642-190C-31AC-F0A1E80920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7384E51A-3C23-4FB9-45F6-DF87146227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49A0BA48-EE9C-DBAE-9FC6-7147A53BFD32}"/>
              </a:ext>
            </a:extLst>
          </p:cNvPr>
          <p:cNvSpPr>
            <a:spLocks noGrp="1"/>
          </p:cNvSpPr>
          <p:nvPr>
            <p:ph type="dt" sz="half" idx="10"/>
          </p:nvPr>
        </p:nvSpPr>
        <p:spPr/>
        <p:txBody>
          <a:bodyPr/>
          <a:lstStyle/>
          <a:p>
            <a:fld id="{98A64F3A-0F95-4E9C-9D5D-CEB4CCD13099}" type="datetimeFigureOut">
              <a:rPr lang="fi-FI" smtClean="0"/>
              <a:t>4.4.2025</a:t>
            </a:fld>
            <a:endParaRPr lang="fi-FI"/>
          </a:p>
        </p:txBody>
      </p:sp>
      <p:sp>
        <p:nvSpPr>
          <p:cNvPr id="6" name="Alatunnisteen paikkamerkki 5">
            <a:extLst>
              <a:ext uri="{FF2B5EF4-FFF2-40B4-BE49-F238E27FC236}">
                <a16:creationId xmlns:a16="http://schemas.microsoft.com/office/drawing/2014/main" id="{AC6770F3-EB13-6AF0-E8CB-84EB7017BEF5}"/>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89629EC2-71D7-CEEA-930E-2BDBD50738BA}"/>
              </a:ext>
            </a:extLst>
          </p:cNvPr>
          <p:cNvSpPr>
            <a:spLocks noGrp="1"/>
          </p:cNvSpPr>
          <p:nvPr>
            <p:ph type="sldNum" sz="quarter" idx="12"/>
          </p:nvPr>
        </p:nvSpPr>
        <p:spPr/>
        <p:txBody>
          <a:bodyPr/>
          <a:lstStyle/>
          <a:p>
            <a:fld id="{72702914-B69D-4BD3-BA07-F1900AD4E9D0}" type="slidenum">
              <a:rPr lang="fi-FI" smtClean="0"/>
              <a:t>‹#›</a:t>
            </a:fld>
            <a:endParaRPr lang="fi-FI"/>
          </a:p>
        </p:txBody>
      </p:sp>
    </p:spTree>
    <p:extLst>
      <p:ext uri="{BB962C8B-B14F-4D97-AF65-F5344CB8AC3E}">
        <p14:creationId xmlns:p14="http://schemas.microsoft.com/office/powerpoint/2010/main" val="3643317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BA1C11E0-913E-D13B-8770-F850D940DF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E94FB936-7F3D-27FA-ECBE-BDD40CBF77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C5BEE17B-6C0B-09B2-EE03-DE5C22DDC0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8A64F3A-0F95-4E9C-9D5D-CEB4CCD13099}" type="datetimeFigureOut">
              <a:rPr lang="fi-FI" smtClean="0"/>
              <a:t>4.4.2025</a:t>
            </a:fld>
            <a:endParaRPr lang="fi-FI"/>
          </a:p>
        </p:txBody>
      </p:sp>
      <p:sp>
        <p:nvSpPr>
          <p:cNvPr id="5" name="Alatunnisteen paikkamerkki 4">
            <a:extLst>
              <a:ext uri="{FF2B5EF4-FFF2-40B4-BE49-F238E27FC236}">
                <a16:creationId xmlns:a16="http://schemas.microsoft.com/office/drawing/2014/main" id="{966BAE39-F743-CB81-B776-E4533037BB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i-FI"/>
          </a:p>
        </p:txBody>
      </p:sp>
      <p:sp>
        <p:nvSpPr>
          <p:cNvPr id="6" name="Dian numeron paikkamerkki 5">
            <a:extLst>
              <a:ext uri="{FF2B5EF4-FFF2-40B4-BE49-F238E27FC236}">
                <a16:creationId xmlns:a16="http://schemas.microsoft.com/office/drawing/2014/main" id="{56C33558-FA69-8CBD-84D7-A4AAE97F7A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2702914-B69D-4BD3-BA07-F1900AD4E9D0}" type="slidenum">
              <a:rPr lang="fi-FI" smtClean="0"/>
              <a:t>‹#›</a:t>
            </a:fld>
            <a:endParaRPr lang="fi-FI"/>
          </a:p>
        </p:txBody>
      </p:sp>
    </p:spTree>
    <p:extLst>
      <p:ext uri="{BB962C8B-B14F-4D97-AF65-F5344CB8AC3E}">
        <p14:creationId xmlns:p14="http://schemas.microsoft.com/office/powerpoint/2010/main" val="519701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9EF30C2-29AC-4A0D-BC0A-A679CF113E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00500" y="1087403"/>
            <a:ext cx="8191500" cy="5770597"/>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Otsikko 1">
            <a:extLst>
              <a:ext uri="{FF2B5EF4-FFF2-40B4-BE49-F238E27FC236}">
                <a16:creationId xmlns:a16="http://schemas.microsoft.com/office/drawing/2014/main" id="{BEC1E3D8-B523-F2D8-4FA8-1606DAD7AC12}"/>
              </a:ext>
            </a:extLst>
          </p:cNvPr>
          <p:cNvSpPr>
            <a:spLocks noGrp="1"/>
          </p:cNvSpPr>
          <p:nvPr>
            <p:ph type="ctrTitle"/>
          </p:nvPr>
        </p:nvSpPr>
        <p:spPr>
          <a:xfrm>
            <a:off x="5093520" y="2744662"/>
            <a:ext cx="6589707" cy="2387600"/>
          </a:xfrm>
        </p:spPr>
        <p:txBody>
          <a:bodyPr>
            <a:normAutofit/>
          </a:bodyPr>
          <a:lstStyle/>
          <a:p>
            <a:pPr algn="r"/>
            <a:r>
              <a:rPr lang="fi-FI">
                <a:solidFill>
                  <a:srgbClr val="FFFFFF"/>
                </a:solidFill>
              </a:rPr>
              <a:t>Henkilöstö</a:t>
            </a:r>
          </a:p>
        </p:txBody>
      </p:sp>
      <p:sp>
        <p:nvSpPr>
          <p:cNvPr id="3" name="Alaotsikko 2">
            <a:extLst>
              <a:ext uri="{FF2B5EF4-FFF2-40B4-BE49-F238E27FC236}">
                <a16:creationId xmlns:a16="http://schemas.microsoft.com/office/drawing/2014/main" id="{139926AE-7E89-40C5-C8C0-E4055C13A5E6}"/>
              </a:ext>
            </a:extLst>
          </p:cNvPr>
          <p:cNvSpPr>
            <a:spLocks noGrp="1"/>
          </p:cNvSpPr>
          <p:nvPr>
            <p:ph type="subTitle" idx="1"/>
          </p:nvPr>
        </p:nvSpPr>
        <p:spPr>
          <a:xfrm>
            <a:off x="5093520" y="5224337"/>
            <a:ext cx="6589707" cy="1329443"/>
          </a:xfrm>
        </p:spPr>
        <p:txBody>
          <a:bodyPr>
            <a:normAutofit/>
          </a:bodyPr>
          <a:lstStyle/>
          <a:p>
            <a:pPr algn="r"/>
            <a:r>
              <a:rPr lang="fi-FI">
                <a:solidFill>
                  <a:srgbClr val="FFFFFF"/>
                </a:solidFill>
              </a:rPr>
              <a:t>Eija Mukari, Samu Turunen, Petri Ranta, Pekka Riikonen, Arja Lähdekorpi, Erja Pentti</a:t>
            </a:r>
          </a:p>
        </p:txBody>
      </p:sp>
      <p:cxnSp>
        <p:nvCxnSpPr>
          <p:cNvPr id="12" name="Straight Connector 11">
            <a:extLst>
              <a:ext uri="{FF2B5EF4-FFF2-40B4-BE49-F238E27FC236}">
                <a16:creationId xmlns:a16="http://schemas.microsoft.com/office/drawing/2014/main" id="{266A0658-1CC4-4B0D-AAB7-A702286AFB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241" y="18393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4" name="Freeform: Shape 13">
            <a:extLst>
              <a:ext uri="{FF2B5EF4-FFF2-40B4-BE49-F238E27FC236}">
                <a16:creationId xmlns:a16="http://schemas.microsoft.com/office/drawing/2014/main" id="{A04F1504-431A-4D86-9091-AE7E4B3337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2348" y="1"/>
            <a:ext cx="2279742"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6"/>
          </a:solid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EA804283-B929-4503-802F-4585376E2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Oval 17">
            <a:extLst>
              <a:ext uri="{FF2B5EF4-FFF2-40B4-BE49-F238E27FC236}">
                <a16:creationId xmlns:a16="http://schemas.microsoft.com/office/drawing/2014/main" id="{AD3811F5-514E-49A4-B382-673ED228A4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69044" y="514898"/>
            <a:ext cx="2393351" cy="232842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067AD921-1CEE-4C1B-9AA3-C66D908DD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49740"/>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C36A08F5-3B56-47C5-A371-9187BE56E1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39683" y="4203427"/>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530387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147FF3F1-5930-FB8F-4D27-222864A7CE43}"/>
              </a:ext>
            </a:extLst>
          </p:cNvPr>
          <p:cNvSpPr>
            <a:spLocks noGrp="1"/>
          </p:cNvSpPr>
          <p:nvPr>
            <p:ph type="title"/>
          </p:nvPr>
        </p:nvSpPr>
        <p:spPr>
          <a:xfrm>
            <a:off x="686834" y="1153572"/>
            <a:ext cx="3200400" cy="4461163"/>
          </a:xfrm>
        </p:spPr>
        <p:txBody>
          <a:bodyPr>
            <a:normAutofit/>
          </a:bodyPr>
          <a:lstStyle/>
          <a:p>
            <a:r>
              <a:rPr lang="fi-FI" sz="2800">
                <a:solidFill>
                  <a:srgbClr val="FFFFFF"/>
                </a:solidFill>
              </a:rPr>
              <a:t>Rekrytointiprosessit kuntoon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isällön paikkamerkki 2">
            <a:extLst>
              <a:ext uri="{FF2B5EF4-FFF2-40B4-BE49-F238E27FC236}">
                <a16:creationId xmlns:a16="http://schemas.microsoft.com/office/drawing/2014/main" id="{258E9A32-2AF3-2F25-9E93-4579616077DF}"/>
              </a:ext>
            </a:extLst>
          </p:cNvPr>
          <p:cNvSpPr>
            <a:spLocks noGrp="1"/>
          </p:cNvSpPr>
          <p:nvPr>
            <p:ph idx="1"/>
          </p:nvPr>
        </p:nvSpPr>
        <p:spPr>
          <a:xfrm>
            <a:off x="4447308" y="591344"/>
            <a:ext cx="6906491" cy="5585619"/>
          </a:xfrm>
        </p:spPr>
        <p:txBody>
          <a:bodyPr anchor="ctr">
            <a:normAutofit/>
          </a:bodyPr>
          <a:lstStyle/>
          <a:p>
            <a:pPr>
              <a:spcAft>
                <a:spcPts val="800"/>
              </a:spcAft>
            </a:pPr>
            <a:r>
              <a:rPr lang="fi-FI" sz="1800" kern="100" dirty="0">
                <a:effectLst/>
                <a:latin typeface="Aptos" panose="020B0004020202020204" pitchFamily="34" charset="0"/>
                <a:ea typeface="Aptos" panose="020B0004020202020204" pitchFamily="34" charset="0"/>
                <a:cs typeface="Times New Roman" panose="02020603050405020304" pitchFamily="18" charset="0"/>
              </a:rPr>
              <a:t>Kirkko työnantajana  myös tulevaisuudessa kiinnostava opiskelijoille ja työnhakijoille.  Tärkeää, millaista kuvaa työnantajana välitämme itsestämme esim. työpaikkailmoitusten ja rekrytointiprosessien kautta. </a:t>
            </a:r>
          </a:p>
          <a:p>
            <a:pPr>
              <a:spcAft>
                <a:spcPts val="800"/>
              </a:spcAft>
            </a:pPr>
            <a:r>
              <a:rPr lang="fi-FI" sz="1800" kern="100" dirty="0">
                <a:effectLst/>
                <a:latin typeface="Aptos" panose="020B0004020202020204" pitchFamily="34" charset="0"/>
                <a:ea typeface="Aptos" panose="020B0004020202020204" pitchFamily="34" charset="0"/>
                <a:cs typeface="Times New Roman" panose="02020603050405020304" pitchFamily="18" charset="0"/>
              </a:rPr>
              <a:t>Kirkon rekrytointiprosessit saatetaan kokea turhan pitkiksi, koska päätöksenteko vie oman aikansa.  </a:t>
            </a:r>
          </a:p>
          <a:p>
            <a:pPr>
              <a:spcAft>
                <a:spcPts val="800"/>
              </a:spcAft>
            </a:pPr>
            <a:r>
              <a:rPr lang="fi-FI" sz="1800" kern="100" dirty="0">
                <a:effectLst/>
                <a:latin typeface="Aptos" panose="020B0004020202020204" pitchFamily="34" charset="0"/>
                <a:ea typeface="Aptos" panose="020B0004020202020204" pitchFamily="34" charset="0"/>
                <a:cs typeface="Times New Roman" panose="02020603050405020304" pitchFamily="18" charset="0"/>
              </a:rPr>
              <a:t>Hyvä työnantajamielikuva vaatii määrätietoista ylläpitämistä ja kehittämistä.  </a:t>
            </a:r>
          </a:p>
          <a:p>
            <a:pPr>
              <a:spcAft>
                <a:spcPts val="800"/>
              </a:spcAft>
            </a:pPr>
            <a:r>
              <a:rPr lang="fi-FI" sz="1800" kern="100" dirty="0">
                <a:effectLst/>
                <a:latin typeface="Aptos" panose="020B0004020202020204" pitchFamily="34" charset="0"/>
                <a:ea typeface="Aptos" panose="020B0004020202020204" pitchFamily="34" charset="0"/>
                <a:cs typeface="Times New Roman" panose="02020603050405020304" pitchFamily="18" charset="0"/>
              </a:rPr>
              <a:t>Työnantajamielikuva muodostuu vetovoiman lisäksi pitovoimasta. Tärkeää  pitää huolta siitä, että seurakunnissamme vallitsevat ainakin psykologinen turvallisuus, sopiva kuormitus työssä, työn ja vapaa-ajan tasapaino, nollatoleranssi kiusaamisessa, häirinnässä ja syrjinnässä, työhyvinvointia tukevat johtamiskäytännöt, asiallinen palkkataso sekä kehittymismahdollisuudet työssä. </a:t>
            </a:r>
          </a:p>
          <a:p>
            <a:pPr>
              <a:spcAft>
                <a:spcPts val="800"/>
              </a:spcAft>
            </a:pPr>
            <a:r>
              <a:rPr lang="fi-FI" sz="1800" kern="100" dirty="0">
                <a:effectLst/>
                <a:latin typeface="Aptos" panose="020B0004020202020204" pitchFamily="34" charset="0"/>
                <a:ea typeface="Aptos" panose="020B0004020202020204" pitchFamily="34" charset="0"/>
                <a:cs typeface="Times New Roman" panose="02020603050405020304" pitchFamily="18" charset="0"/>
              </a:rPr>
              <a:t>Rekrytointiprosessiin liittyen koulutuksia tulossa.</a:t>
            </a:r>
          </a:p>
          <a:p>
            <a:pPr>
              <a:spcAft>
                <a:spcPts val="800"/>
              </a:spcAft>
            </a:pPr>
            <a:r>
              <a:rPr lang="fi-FI" sz="1800" kern="100" dirty="0">
                <a:latin typeface="Aptos" panose="020B0004020202020204" pitchFamily="34" charset="0"/>
                <a:ea typeface="Aptos" panose="020B0004020202020204" pitchFamily="34" charset="0"/>
                <a:cs typeface="Times New Roman" panose="02020603050405020304" pitchFamily="18" charset="0"/>
              </a:rPr>
              <a:t>Yhdenmukaiset käytännöt seurakuntien kesken</a:t>
            </a:r>
            <a:r>
              <a:rPr lang="fi-FI" sz="1800" kern="100" dirty="0">
                <a:effectLst/>
                <a:latin typeface="Aptos" panose="020B0004020202020204" pitchFamily="34" charset="0"/>
                <a:ea typeface="Aptos" panose="020B0004020202020204" pitchFamily="34" charset="0"/>
                <a:cs typeface="Times New Roman" panose="02020603050405020304" pitchFamily="18" charset="0"/>
              </a:rPr>
              <a:t> </a:t>
            </a:r>
          </a:p>
          <a:p>
            <a:endParaRPr lang="fi-FI" sz="1800" dirty="0"/>
          </a:p>
        </p:txBody>
      </p:sp>
    </p:spTree>
    <p:extLst>
      <p:ext uri="{BB962C8B-B14F-4D97-AF65-F5344CB8AC3E}">
        <p14:creationId xmlns:p14="http://schemas.microsoft.com/office/powerpoint/2010/main" val="3386491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8C40E2C7-8FBC-C866-74FC-28E73D0A923B}"/>
              </a:ext>
            </a:extLst>
          </p:cNvPr>
          <p:cNvSpPr>
            <a:spLocks noGrp="1"/>
          </p:cNvSpPr>
          <p:nvPr>
            <p:ph type="title"/>
          </p:nvPr>
        </p:nvSpPr>
        <p:spPr>
          <a:xfrm>
            <a:off x="686834" y="1153572"/>
            <a:ext cx="3200400" cy="4461163"/>
          </a:xfrm>
        </p:spPr>
        <p:txBody>
          <a:bodyPr>
            <a:normAutofit/>
          </a:bodyPr>
          <a:lstStyle/>
          <a:p>
            <a:r>
              <a:rPr lang="fi-FI">
                <a:solidFill>
                  <a:srgbClr val="FFFFFF"/>
                </a:solidFill>
              </a:rPr>
              <a:t>Laaja-alaiset virat ja/tai yhteiset virat ja tehtävät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isällön paikkamerkki 2">
            <a:extLst>
              <a:ext uri="{FF2B5EF4-FFF2-40B4-BE49-F238E27FC236}">
                <a16:creationId xmlns:a16="http://schemas.microsoft.com/office/drawing/2014/main" id="{D19E9593-4967-747C-6983-1CA05EE9674B}"/>
              </a:ext>
            </a:extLst>
          </p:cNvPr>
          <p:cNvSpPr>
            <a:spLocks noGrp="1"/>
          </p:cNvSpPr>
          <p:nvPr>
            <p:ph idx="1"/>
          </p:nvPr>
        </p:nvSpPr>
        <p:spPr>
          <a:xfrm>
            <a:off x="4447308" y="591344"/>
            <a:ext cx="6906491" cy="5585619"/>
          </a:xfrm>
        </p:spPr>
        <p:txBody>
          <a:bodyPr anchor="ctr">
            <a:normAutofit/>
          </a:bodyPr>
          <a:lstStyle/>
          <a:p>
            <a:pPr>
              <a:spcAft>
                <a:spcPts val="800"/>
              </a:spcAft>
            </a:pPr>
            <a:r>
              <a:rPr lang="fi-FI" sz="2200" kern="100">
                <a:effectLst/>
                <a:latin typeface="Aptos" panose="020B0004020202020204" pitchFamily="34" charset="0"/>
                <a:ea typeface="Aptos" panose="020B0004020202020204" pitchFamily="34" charset="0"/>
                <a:cs typeface="Times New Roman" panose="02020603050405020304" pitchFamily="18" charset="0"/>
              </a:rPr>
              <a:t>Tulevaisuuden kestävä työelämä edellyttää moninaisuustaitoja ja valmiutta tehdä seurakuntatyötä yli työalarajojen. </a:t>
            </a:r>
          </a:p>
          <a:p>
            <a:pPr>
              <a:spcAft>
                <a:spcPts val="800"/>
              </a:spcAft>
            </a:pPr>
            <a:r>
              <a:rPr lang="fi-FI" sz="2200" kern="100">
                <a:effectLst/>
                <a:latin typeface="Aptos" panose="020B0004020202020204" pitchFamily="34" charset="0"/>
                <a:ea typeface="Aptos" panose="020B0004020202020204" pitchFamily="34" charset="0"/>
                <a:cs typeface="Times New Roman" panose="02020603050405020304" pitchFamily="18" charset="0"/>
              </a:rPr>
              <a:t>Monialatyötehtävät edellyttävät tehtävää rekrytoitaessa selkeän tehtäväkuvauksen laadintaa. Tehtävänkuvaus ja -laajuus tuodaan esille rekrytointivaiheessa. Hakijoiden tulee tietää mitä tehtävään sisältyy, miksi kyseessä on yhdistelmävirka tai -tehtävä ja mitä osaamista/vastuuta tehtävässä painotetaan. Monialaisuus avaa mahdollisuuksia eri koulukuntien hakijoille. </a:t>
            </a:r>
          </a:p>
          <a:p>
            <a:pPr>
              <a:spcAft>
                <a:spcPts val="800"/>
              </a:spcAft>
            </a:pPr>
            <a:r>
              <a:rPr lang="fi-FI" sz="2200" kern="100">
                <a:effectLst/>
                <a:latin typeface="Aptos" panose="020B0004020202020204" pitchFamily="34" charset="0"/>
                <a:ea typeface="Aptos" panose="020B0004020202020204" pitchFamily="34" charset="0"/>
                <a:cs typeface="Times New Roman" panose="02020603050405020304" pitchFamily="18" charset="0"/>
              </a:rPr>
              <a:t>Monialaisuus työpaikalla edellyttää vahvaa perehdytyssuunnitelmaa, jossa eri työalojen osaajat vastaavat perehdytyksen kokonaisuudesta. </a:t>
            </a:r>
            <a:br>
              <a:rPr lang="fi-FI" sz="2200" kern="100">
                <a:effectLst/>
                <a:latin typeface="Aptos" panose="020B0004020202020204" pitchFamily="34" charset="0"/>
                <a:ea typeface="Aptos" panose="020B0004020202020204" pitchFamily="34" charset="0"/>
                <a:cs typeface="Times New Roman" panose="02020603050405020304" pitchFamily="18" charset="0"/>
              </a:rPr>
            </a:br>
            <a:r>
              <a:rPr lang="fi-FI" sz="2200">
                <a:effectLst/>
                <a:latin typeface="Aptos" panose="020B0004020202020204" pitchFamily="34" charset="0"/>
                <a:ea typeface="Aptos" panose="020B0004020202020204" pitchFamily="34" charset="0"/>
                <a:cs typeface="Times New Roman" panose="02020603050405020304" pitchFamily="18" charset="0"/>
              </a:rPr>
              <a:t>Monialavirkojen/toimien lisäksi tulevaisuutta ovat myös kahden tai useamman seurakunnan </a:t>
            </a:r>
            <a:endParaRPr lang="fi-FI" sz="2200"/>
          </a:p>
        </p:txBody>
      </p:sp>
    </p:spTree>
    <p:extLst>
      <p:ext uri="{BB962C8B-B14F-4D97-AF65-F5344CB8AC3E}">
        <p14:creationId xmlns:p14="http://schemas.microsoft.com/office/powerpoint/2010/main" val="1435799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7E63BF8A-AF8F-9FC2-F442-45077BFF6734}"/>
              </a:ext>
            </a:extLst>
          </p:cNvPr>
          <p:cNvSpPr>
            <a:spLocks noGrp="1"/>
          </p:cNvSpPr>
          <p:nvPr>
            <p:ph type="title"/>
          </p:nvPr>
        </p:nvSpPr>
        <p:spPr>
          <a:xfrm>
            <a:off x="686834" y="1153572"/>
            <a:ext cx="3200400" cy="4461163"/>
          </a:xfrm>
        </p:spPr>
        <p:txBody>
          <a:bodyPr>
            <a:normAutofit/>
          </a:bodyPr>
          <a:lstStyle/>
          <a:p>
            <a:r>
              <a:rPr lang="fi-FI">
                <a:solidFill>
                  <a:srgbClr val="FFFFFF"/>
                </a:solidFill>
              </a:rPr>
              <a:t>Sijaisten saaminen sujuvaksi</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isällön paikkamerkki 2">
            <a:extLst>
              <a:ext uri="{FF2B5EF4-FFF2-40B4-BE49-F238E27FC236}">
                <a16:creationId xmlns:a16="http://schemas.microsoft.com/office/drawing/2014/main" id="{C006D23C-E5BC-9C71-8C2F-E75D37253C13}"/>
              </a:ext>
            </a:extLst>
          </p:cNvPr>
          <p:cNvSpPr>
            <a:spLocks noGrp="1"/>
          </p:cNvSpPr>
          <p:nvPr>
            <p:ph idx="1"/>
          </p:nvPr>
        </p:nvSpPr>
        <p:spPr>
          <a:xfrm>
            <a:off x="4447308" y="591344"/>
            <a:ext cx="6906491" cy="5585619"/>
          </a:xfrm>
        </p:spPr>
        <p:txBody>
          <a:bodyPr anchor="ctr">
            <a:normAutofit/>
          </a:bodyPr>
          <a:lstStyle/>
          <a:p>
            <a:r>
              <a:rPr lang="fi-FI" sz="2000" kern="100" dirty="0">
                <a:effectLst/>
                <a:latin typeface="Aptos" panose="020B0004020202020204" pitchFamily="34" charset="0"/>
                <a:ea typeface="Aptos" panose="020B0004020202020204" pitchFamily="34" charset="0"/>
                <a:cs typeface="Times New Roman" panose="02020603050405020304" pitchFamily="18" charset="0"/>
              </a:rPr>
              <a:t>Sijaispankin testiajo pyritään aloittamaan kahdessa rovastikunnassa. Ajatuksena on koota rovastikuntakohtaisesti pappeja, jotka olisivat käytettävissä keikkaluonteisiin sijaistustehtäviin. Kootaan </a:t>
            </a:r>
            <a:r>
              <a:rPr lang="fi-FI" sz="2000" kern="100" dirty="0" err="1">
                <a:effectLst/>
                <a:latin typeface="Aptos" panose="020B0004020202020204" pitchFamily="34" charset="0"/>
                <a:ea typeface="Aptos" panose="020B0004020202020204" pitchFamily="34" charset="0"/>
                <a:cs typeface="Times New Roman" panose="02020603050405020304" pitchFamily="18" charset="0"/>
              </a:rPr>
              <a:t>whatsapp</a:t>
            </a:r>
            <a:r>
              <a:rPr lang="fi-FI" sz="2000" kern="100" dirty="0">
                <a:effectLst/>
                <a:latin typeface="Aptos" panose="020B0004020202020204" pitchFamily="34" charset="0"/>
                <a:ea typeface="Aptos" panose="020B0004020202020204" pitchFamily="34" charset="0"/>
                <a:cs typeface="Times New Roman" panose="02020603050405020304" pitchFamily="18" charset="0"/>
              </a:rPr>
              <a:t> ryhmä.</a:t>
            </a:r>
          </a:p>
          <a:p>
            <a:r>
              <a:rPr lang="fi-FI" sz="2000" kern="100" dirty="0">
                <a:effectLst/>
                <a:latin typeface="Aptos" panose="020B0004020202020204" pitchFamily="34" charset="0"/>
                <a:ea typeface="Aptos" panose="020B0004020202020204" pitchFamily="34" charset="0"/>
                <a:cs typeface="Times New Roman" panose="02020603050405020304" pitchFamily="18" charset="0"/>
              </a:rPr>
              <a:t>Kilometrikorvauksen maksaminen on yksi asioista, joka täytyy yhdenmukaisesti sopia kaikkien rovastikunnan seurakuntien kesken. </a:t>
            </a:r>
          </a:p>
          <a:p>
            <a:r>
              <a:rPr lang="fi-FI" sz="2000" kern="100" dirty="0">
                <a:effectLst/>
                <a:latin typeface="Aptos" panose="020B0004020202020204" pitchFamily="34" charset="0"/>
                <a:ea typeface="Aptos" panose="020B0004020202020204" pitchFamily="34" charset="0"/>
                <a:cs typeface="Times New Roman" panose="02020603050405020304" pitchFamily="18" charset="0"/>
              </a:rPr>
              <a:t>Sijaispankki tarjoaa apua ruuhkahuippuihin, vapaapäiville ja äkillisiin sijaistustarpeisiin esim. sairastumisen osalta etenkin pienille seurakunnille. </a:t>
            </a:r>
          </a:p>
          <a:p>
            <a:r>
              <a:rPr lang="fi-FI" sz="2000" kern="100" dirty="0">
                <a:effectLst/>
                <a:latin typeface="Aptos" panose="020B0004020202020204" pitchFamily="34" charset="0"/>
                <a:ea typeface="Aptos" panose="020B0004020202020204" pitchFamily="34" charset="0"/>
                <a:cs typeface="Times New Roman" panose="02020603050405020304" pitchFamily="18" charset="0"/>
              </a:rPr>
              <a:t>Sijaisten saaminen on tärkeä työhyvinvoinnillinenkin kysymys. </a:t>
            </a:r>
          </a:p>
          <a:p>
            <a:r>
              <a:rPr lang="fi-FI" sz="2000" kern="100" dirty="0">
                <a:effectLst/>
                <a:latin typeface="Aptos" panose="020B0004020202020204" pitchFamily="34" charset="0"/>
                <a:ea typeface="Aptos" panose="020B0004020202020204" pitchFamily="34" charset="0"/>
                <a:cs typeface="Times New Roman" panose="02020603050405020304" pitchFamily="18" charset="0"/>
              </a:rPr>
              <a:t>Osaamispooli</a:t>
            </a:r>
          </a:p>
          <a:p>
            <a:endParaRPr lang="fi-FI" sz="2000" dirty="0"/>
          </a:p>
        </p:txBody>
      </p:sp>
    </p:spTree>
    <p:extLst>
      <p:ext uri="{BB962C8B-B14F-4D97-AF65-F5344CB8AC3E}">
        <p14:creationId xmlns:p14="http://schemas.microsoft.com/office/powerpoint/2010/main" val="4016922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2631EA81-52FE-08F1-87C8-E8C0872AEC2A}"/>
              </a:ext>
            </a:extLst>
          </p:cNvPr>
          <p:cNvSpPr>
            <a:spLocks noGrp="1"/>
          </p:cNvSpPr>
          <p:nvPr>
            <p:ph type="title"/>
          </p:nvPr>
        </p:nvSpPr>
        <p:spPr>
          <a:xfrm>
            <a:off x="686834" y="1153572"/>
            <a:ext cx="3200400" cy="4461163"/>
          </a:xfrm>
        </p:spPr>
        <p:txBody>
          <a:bodyPr>
            <a:normAutofit/>
          </a:bodyPr>
          <a:lstStyle/>
          <a:p>
            <a:r>
              <a:rPr lang="fi-FI" sz="3700">
                <a:solidFill>
                  <a:srgbClr val="FFFFFF"/>
                </a:solidFill>
              </a:rPr>
              <a:t>Vastuuta vapaaehtoisille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isällön paikkamerkki 2">
            <a:extLst>
              <a:ext uri="{FF2B5EF4-FFF2-40B4-BE49-F238E27FC236}">
                <a16:creationId xmlns:a16="http://schemas.microsoft.com/office/drawing/2014/main" id="{F66EE252-F2CD-7959-29E4-EFF08C32EFB2}"/>
              </a:ext>
            </a:extLst>
          </p:cNvPr>
          <p:cNvSpPr>
            <a:spLocks noGrp="1"/>
          </p:cNvSpPr>
          <p:nvPr>
            <p:ph idx="1"/>
          </p:nvPr>
        </p:nvSpPr>
        <p:spPr>
          <a:xfrm>
            <a:off x="4447308" y="591344"/>
            <a:ext cx="6906491" cy="5585619"/>
          </a:xfrm>
        </p:spPr>
        <p:txBody>
          <a:bodyPr anchor="ctr">
            <a:normAutofit/>
          </a:bodyPr>
          <a:lstStyle/>
          <a:p>
            <a:r>
              <a:rPr lang="fi-FI" sz="2200" kern="100" dirty="0">
                <a:effectLst/>
                <a:latin typeface="Aptos" panose="020B0004020202020204" pitchFamily="34" charset="0"/>
                <a:ea typeface="Aptos" panose="020B0004020202020204" pitchFamily="34" charset="0"/>
                <a:cs typeface="Times New Roman" panose="02020603050405020304" pitchFamily="18" charset="0"/>
              </a:rPr>
              <a:t>Vapaaehtoiset seurakuntalaiset ovat tulevaisuudessa yhä suuremmassa roolissa seurakuntien elämässä. </a:t>
            </a:r>
          </a:p>
          <a:p>
            <a:r>
              <a:rPr lang="fi-FI" sz="2200" kern="100" dirty="0">
                <a:effectLst/>
                <a:latin typeface="Aptos" panose="020B0004020202020204" pitchFamily="34" charset="0"/>
                <a:ea typeface="Aptos" panose="020B0004020202020204" pitchFamily="34" charset="0"/>
                <a:cs typeface="Times New Roman" panose="02020603050405020304" pitchFamily="18" charset="0"/>
              </a:rPr>
              <a:t>Vapaaehtoisten tavoittaminen ja sitouttaminen seurakuntien arkeen onkin yksi suurimmista tulevaisuuden kysymyksistä ja haasteista. </a:t>
            </a:r>
          </a:p>
          <a:p>
            <a:r>
              <a:rPr lang="fi-FI" sz="2200" kern="100" dirty="0">
                <a:effectLst/>
                <a:latin typeface="Aptos" panose="020B0004020202020204" pitchFamily="34" charset="0"/>
                <a:ea typeface="Aptos" panose="020B0004020202020204" pitchFamily="34" charset="0"/>
                <a:cs typeface="Times New Roman" panose="02020603050405020304" pitchFamily="18" charset="0"/>
              </a:rPr>
              <a:t>Tärkeitä seurakuntalaisten aktiivisuuden nostamisen keinoja ovat esimerkiksi sen korostaminen ja ymmärtäminen, että seurakuntalaisten oma panos on välttämätön seurakunnan toiminnan kannalta, tehtävää työtä tuetaan ja sitä mahdollistetaan konkreettisesti (mm. kysymys seurakuntatalon avainten hallinnasta). </a:t>
            </a:r>
          </a:p>
          <a:p>
            <a:r>
              <a:rPr lang="fi-FI" sz="2200" kern="100" dirty="0">
                <a:effectLst/>
                <a:latin typeface="Aptos" panose="020B0004020202020204" pitchFamily="34" charset="0"/>
                <a:ea typeface="Aptos" panose="020B0004020202020204" pitchFamily="34" charset="0"/>
                <a:cs typeface="Times New Roman" panose="02020603050405020304" pitchFamily="18" charset="0"/>
              </a:rPr>
              <a:t>Monesti vapaaehtoiset löytyvät henkilökohtaisen kysymisen ja kannustuksen avulla sekä verkostojen kautta. </a:t>
            </a:r>
          </a:p>
          <a:p>
            <a:r>
              <a:rPr lang="fi-FI" sz="2200" kern="100" dirty="0">
                <a:latin typeface="Aptos" panose="020B0004020202020204" pitchFamily="34" charset="0"/>
                <a:ea typeface="Aptos" panose="020B0004020202020204" pitchFamily="34" charset="0"/>
                <a:cs typeface="Times New Roman" panose="02020603050405020304" pitchFamily="18" charset="0"/>
              </a:rPr>
              <a:t>Vapaaehtoistyö vaatii johtamista</a:t>
            </a:r>
            <a:endParaRPr lang="fi-FI" sz="22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fi-FI" sz="2200" dirty="0"/>
          </a:p>
        </p:txBody>
      </p:sp>
    </p:spTree>
    <p:extLst>
      <p:ext uri="{BB962C8B-B14F-4D97-AF65-F5344CB8AC3E}">
        <p14:creationId xmlns:p14="http://schemas.microsoft.com/office/powerpoint/2010/main" val="3550401721"/>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25</TotalTime>
  <Words>353</Words>
  <Application>Microsoft Office PowerPoint</Application>
  <PresentationFormat>Laajakuva</PresentationFormat>
  <Paragraphs>25</Paragraphs>
  <Slides>5</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5</vt:i4>
      </vt:variant>
    </vt:vector>
  </HeadingPairs>
  <TitlesOfParts>
    <vt:vector size="10" baseType="lpstr">
      <vt:lpstr>Aptos</vt:lpstr>
      <vt:lpstr>Aptos Display</vt:lpstr>
      <vt:lpstr>Arial</vt:lpstr>
      <vt:lpstr>Calibri</vt:lpstr>
      <vt:lpstr>Office-teema</vt:lpstr>
      <vt:lpstr>Henkilöstö</vt:lpstr>
      <vt:lpstr>Rekrytointiprosessit kuntoon</vt:lpstr>
      <vt:lpstr>Laaja-alaiset virat ja/tai yhteiset virat ja tehtävät</vt:lpstr>
      <vt:lpstr>Sijaisten saaminen sujuvaksi</vt:lpstr>
      <vt:lpstr>Vastuuta vapaaehtoisille</vt:lpstr>
    </vt:vector>
  </TitlesOfParts>
  <Company>Tampereen IT alue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Viherä Sirpa</dc:creator>
  <cp:lastModifiedBy>Viherä Sirpa</cp:lastModifiedBy>
  <cp:revision>1</cp:revision>
  <dcterms:created xsi:type="dcterms:W3CDTF">2025-04-04T14:12:22Z</dcterms:created>
  <dcterms:modified xsi:type="dcterms:W3CDTF">2025-04-04T14:38:13Z</dcterms:modified>
</cp:coreProperties>
</file>