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0" r:id="rId3"/>
    <p:sldId id="261" r:id="rId4"/>
    <p:sldId id="262" r:id="rId5"/>
    <p:sldId id="258" r:id="rId6"/>
    <p:sldId id="263" r:id="rId7"/>
    <p:sldId id="264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08EEBA-597A-4FB4-8735-60C52BB59EE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2E1101E-BED6-4F0A-9B20-FAD1E868916D}">
      <dgm:prSet/>
      <dgm:spPr/>
      <dgm:t>
        <a:bodyPr/>
        <a:lstStyle/>
        <a:p>
          <a:r>
            <a:rPr lang="fi-FI"/>
            <a:t>Alueelinen hyvä ohjeistus omaisille</a:t>
          </a:r>
          <a:endParaRPr lang="en-US"/>
        </a:p>
      </dgm:t>
    </dgm:pt>
    <dgm:pt modelId="{65D7EEDF-83C3-4061-A452-BAAEFDAD5DDC}" type="parTrans" cxnId="{A2B77DAE-D442-4180-89A9-13695D1B80F4}">
      <dgm:prSet/>
      <dgm:spPr/>
      <dgm:t>
        <a:bodyPr/>
        <a:lstStyle/>
        <a:p>
          <a:endParaRPr lang="en-US"/>
        </a:p>
      </dgm:t>
    </dgm:pt>
    <dgm:pt modelId="{EE73513A-EBCE-4B77-A706-5891D96AE966}" type="sibTrans" cxnId="{A2B77DAE-D442-4180-89A9-13695D1B80F4}">
      <dgm:prSet/>
      <dgm:spPr/>
      <dgm:t>
        <a:bodyPr/>
        <a:lstStyle/>
        <a:p>
          <a:endParaRPr lang="en-US"/>
        </a:p>
      </dgm:t>
    </dgm:pt>
    <dgm:pt modelId="{E2BDDD84-8787-417F-AB22-FB80D1819A14}">
      <dgm:prSet/>
      <dgm:spPr/>
      <dgm:t>
        <a:bodyPr/>
        <a:lstStyle/>
        <a:p>
          <a:r>
            <a:rPr lang="fi-FI"/>
            <a:t>Lakiin kirjattava selkeä ja kohtuullinen aika kuolemasta hautaukseen</a:t>
          </a:r>
          <a:endParaRPr lang="en-US"/>
        </a:p>
      </dgm:t>
    </dgm:pt>
    <dgm:pt modelId="{D70BA72E-B05B-48C2-8362-B7FBE96B982A}" type="parTrans" cxnId="{AADB4B57-6F49-4C6F-B86D-052B2719CC86}">
      <dgm:prSet/>
      <dgm:spPr/>
      <dgm:t>
        <a:bodyPr/>
        <a:lstStyle/>
        <a:p>
          <a:endParaRPr lang="en-US"/>
        </a:p>
      </dgm:t>
    </dgm:pt>
    <dgm:pt modelId="{32D2150B-31A4-44D1-AF65-063E49037383}" type="sibTrans" cxnId="{AADB4B57-6F49-4C6F-B86D-052B2719CC86}">
      <dgm:prSet/>
      <dgm:spPr/>
      <dgm:t>
        <a:bodyPr/>
        <a:lstStyle/>
        <a:p>
          <a:endParaRPr lang="en-US"/>
        </a:p>
      </dgm:t>
    </dgm:pt>
    <dgm:pt modelId="{1297FF4D-3D76-4D48-9793-A5AFC0DEE6B3}" type="pres">
      <dgm:prSet presAssocID="{9208EEBA-597A-4FB4-8735-60C52BB59EE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43492E8-6896-4DB8-854E-F82CB1F468D2}" type="pres">
      <dgm:prSet presAssocID="{E2E1101E-BED6-4F0A-9B20-FAD1E868916D}" presName="hierRoot1" presStyleCnt="0"/>
      <dgm:spPr/>
    </dgm:pt>
    <dgm:pt modelId="{8EA4DC8F-7B73-4744-834A-F8F956DA8C0B}" type="pres">
      <dgm:prSet presAssocID="{E2E1101E-BED6-4F0A-9B20-FAD1E868916D}" presName="composite" presStyleCnt="0"/>
      <dgm:spPr/>
    </dgm:pt>
    <dgm:pt modelId="{C184FAEE-76B7-419B-905A-4A476D8948B1}" type="pres">
      <dgm:prSet presAssocID="{E2E1101E-BED6-4F0A-9B20-FAD1E868916D}" presName="background" presStyleLbl="node0" presStyleIdx="0" presStyleCnt="2"/>
      <dgm:spPr/>
    </dgm:pt>
    <dgm:pt modelId="{F92D9E9F-8CB4-4CB4-B11A-89D94D661785}" type="pres">
      <dgm:prSet presAssocID="{E2E1101E-BED6-4F0A-9B20-FAD1E868916D}" presName="text" presStyleLbl="fgAcc0" presStyleIdx="0" presStyleCnt="2">
        <dgm:presLayoutVars>
          <dgm:chPref val="3"/>
        </dgm:presLayoutVars>
      </dgm:prSet>
      <dgm:spPr/>
    </dgm:pt>
    <dgm:pt modelId="{87925695-D0F4-49E9-BE0B-DDFE42E72A5C}" type="pres">
      <dgm:prSet presAssocID="{E2E1101E-BED6-4F0A-9B20-FAD1E868916D}" presName="hierChild2" presStyleCnt="0"/>
      <dgm:spPr/>
    </dgm:pt>
    <dgm:pt modelId="{7A7F25BA-1ABD-4B40-B129-8DE47BAA97B4}" type="pres">
      <dgm:prSet presAssocID="{E2BDDD84-8787-417F-AB22-FB80D1819A14}" presName="hierRoot1" presStyleCnt="0"/>
      <dgm:spPr/>
    </dgm:pt>
    <dgm:pt modelId="{C9E10D8B-03E8-4A4D-878E-0428B62B1629}" type="pres">
      <dgm:prSet presAssocID="{E2BDDD84-8787-417F-AB22-FB80D1819A14}" presName="composite" presStyleCnt="0"/>
      <dgm:spPr/>
    </dgm:pt>
    <dgm:pt modelId="{9D67B6B2-B544-4361-96E9-EC07A9675B86}" type="pres">
      <dgm:prSet presAssocID="{E2BDDD84-8787-417F-AB22-FB80D1819A14}" presName="background" presStyleLbl="node0" presStyleIdx="1" presStyleCnt="2"/>
      <dgm:spPr/>
    </dgm:pt>
    <dgm:pt modelId="{1D8FEFED-4F98-43B4-B1DD-A4B725EF8A36}" type="pres">
      <dgm:prSet presAssocID="{E2BDDD84-8787-417F-AB22-FB80D1819A14}" presName="text" presStyleLbl="fgAcc0" presStyleIdx="1" presStyleCnt="2">
        <dgm:presLayoutVars>
          <dgm:chPref val="3"/>
        </dgm:presLayoutVars>
      </dgm:prSet>
      <dgm:spPr/>
    </dgm:pt>
    <dgm:pt modelId="{3BB20F1D-D79A-4B9D-A01A-8A7E6CAB71BF}" type="pres">
      <dgm:prSet presAssocID="{E2BDDD84-8787-417F-AB22-FB80D1819A14}" presName="hierChild2" presStyleCnt="0"/>
      <dgm:spPr/>
    </dgm:pt>
  </dgm:ptLst>
  <dgm:cxnLst>
    <dgm:cxn modelId="{3CEE9624-5A58-43B6-A9AF-19A1A897D9C0}" type="presOf" srcId="{E2E1101E-BED6-4F0A-9B20-FAD1E868916D}" destId="{F92D9E9F-8CB4-4CB4-B11A-89D94D661785}" srcOrd="0" destOrd="0" presId="urn:microsoft.com/office/officeart/2005/8/layout/hierarchy1"/>
    <dgm:cxn modelId="{AADB4B57-6F49-4C6F-B86D-052B2719CC86}" srcId="{9208EEBA-597A-4FB4-8735-60C52BB59EE2}" destId="{E2BDDD84-8787-417F-AB22-FB80D1819A14}" srcOrd="1" destOrd="0" parTransId="{D70BA72E-B05B-48C2-8362-B7FBE96B982A}" sibTransId="{32D2150B-31A4-44D1-AF65-063E49037383}"/>
    <dgm:cxn modelId="{E36DF49E-CDD7-4E53-A033-06EB01D3BAEC}" type="presOf" srcId="{E2BDDD84-8787-417F-AB22-FB80D1819A14}" destId="{1D8FEFED-4F98-43B4-B1DD-A4B725EF8A36}" srcOrd="0" destOrd="0" presId="urn:microsoft.com/office/officeart/2005/8/layout/hierarchy1"/>
    <dgm:cxn modelId="{A2B77DAE-D442-4180-89A9-13695D1B80F4}" srcId="{9208EEBA-597A-4FB4-8735-60C52BB59EE2}" destId="{E2E1101E-BED6-4F0A-9B20-FAD1E868916D}" srcOrd="0" destOrd="0" parTransId="{65D7EEDF-83C3-4061-A452-BAAEFDAD5DDC}" sibTransId="{EE73513A-EBCE-4B77-A706-5891D96AE966}"/>
    <dgm:cxn modelId="{71ACEAE0-D29A-43B9-80CB-5C376D698620}" type="presOf" srcId="{9208EEBA-597A-4FB4-8735-60C52BB59EE2}" destId="{1297FF4D-3D76-4D48-9793-A5AFC0DEE6B3}" srcOrd="0" destOrd="0" presId="urn:microsoft.com/office/officeart/2005/8/layout/hierarchy1"/>
    <dgm:cxn modelId="{DD37B8D2-4275-4473-AEE3-74AF11B1016A}" type="presParOf" srcId="{1297FF4D-3D76-4D48-9793-A5AFC0DEE6B3}" destId="{E43492E8-6896-4DB8-854E-F82CB1F468D2}" srcOrd="0" destOrd="0" presId="urn:microsoft.com/office/officeart/2005/8/layout/hierarchy1"/>
    <dgm:cxn modelId="{D8277729-A60C-4316-999A-EB4B5EE48247}" type="presParOf" srcId="{E43492E8-6896-4DB8-854E-F82CB1F468D2}" destId="{8EA4DC8F-7B73-4744-834A-F8F956DA8C0B}" srcOrd="0" destOrd="0" presId="urn:microsoft.com/office/officeart/2005/8/layout/hierarchy1"/>
    <dgm:cxn modelId="{899D8A8D-F47C-48AF-87AF-28EBE6A489E7}" type="presParOf" srcId="{8EA4DC8F-7B73-4744-834A-F8F956DA8C0B}" destId="{C184FAEE-76B7-419B-905A-4A476D8948B1}" srcOrd="0" destOrd="0" presId="urn:microsoft.com/office/officeart/2005/8/layout/hierarchy1"/>
    <dgm:cxn modelId="{E6D8C3FF-42E6-4D92-94CA-B2577BA1CFF9}" type="presParOf" srcId="{8EA4DC8F-7B73-4744-834A-F8F956DA8C0B}" destId="{F92D9E9F-8CB4-4CB4-B11A-89D94D661785}" srcOrd="1" destOrd="0" presId="urn:microsoft.com/office/officeart/2005/8/layout/hierarchy1"/>
    <dgm:cxn modelId="{79A22D92-8D09-4324-A907-45CF493E7981}" type="presParOf" srcId="{E43492E8-6896-4DB8-854E-F82CB1F468D2}" destId="{87925695-D0F4-49E9-BE0B-DDFE42E72A5C}" srcOrd="1" destOrd="0" presId="urn:microsoft.com/office/officeart/2005/8/layout/hierarchy1"/>
    <dgm:cxn modelId="{C59A5AED-CC46-4E56-BD12-FB26D7CD5D3C}" type="presParOf" srcId="{1297FF4D-3D76-4D48-9793-A5AFC0DEE6B3}" destId="{7A7F25BA-1ABD-4B40-B129-8DE47BAA97B4}" srcOrd="1" destOrd="0" presId="urn:microsoft.com/office/officeart/2005/8/layout/hierarchy1"/>
    <dgm:cxn modelId="{03C8BED6-347A-45A8-A3B4-8FB467E504D0}" type="presParOf" srcId="{7A7F25BA-1ABD-4B40-B129-8DE47BAA97B4}" destId="{C9E10D8B-03E8-4A4D-878E-0428B62B1629}" srcOrd="0" destOrd="0" presId="urn:microsoft.com/office/officeart/2005/8/layout/hierarchy1"/>
    <dgm:cxn modelId="{D2E97B01-3488-4F6F-A6A6-088FCD0B3D60}" type="presParOf" srcId="{C9E10D8B-03E8-4A4D-878E-0428B62B1629}" destId="{9D67B6B2-B544-4361-96E9-EC07A9675B86}" srcOrd="0" destOrd="0" presId="urn:microsoft.com/office/officeart/2005/8/layout/hierarchy1"/>
    <dgm:cxn modelId="{65A7F0EE-C150-4EB0-81E1-AF50409FCC8D}" type="presParOf" srcId="{C9E10D8B-03E8-4A4D-878E-0428B62B1629}" destId="{1D8FEFED-4F98-43B4-B1DD-A4B725EF8A36}" srcOrd="1" destOrd="0" presId="urn:microsoft.com/office/officeart/2005/8/layout/hierarchy1"/>
    <dgm:cxn modelId="{D2A781E9-BA62-4E7C-A7EE-BE5FC98215CF}" type="presParOf" srcId="{7A7F25BA-1ABD-4B40-B129-8DE47BAA97B4}" destId="{3BB20F1D-D79A-4B9D-A01A-8A7E6CAB71B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84FAEE-76B7-419B-905A-4A476D8948B1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2D9E9F-8CB4-4CB4-B11A-89D94D661785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300" kern="1200"/>
            <a:t>Alueelinen hyvä ohjeistus omaisille</a:t>
          </a:r>
          <a:endParaRPr lang="en-US" sz="3300" kern="1200"/>
        </a:p>
      </dsp:txBody>
      <dsp:txXfrm>
        <a:off x="696297" y="538547"/>
        <a:ext cx="4171627" cy="2590157"/>
      </dsp:txXfrm>
    </dsp:sp>
    <dsp:sp modelId="{9D67B6B2-B544-4361-96E9-EC07A9675B86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8FEFED-4F98-43B4-B1DD-A4B725EF8A36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300" kern="1200"/>
            <a:t>Lakiin kirjattava selkeä ja kohtuullinen aika kuolemasta hautaukseen</a:t>
          </a:r>
          <a:endParaRPr lang="en-US" sz="3300" kern="1200"/>
        </a:p>
      </dsp:txBody>
      <dsp:txXfrm>
        <a:off x="5991936" y="538547"/>
        <a:ext cx="4171627" cy="2590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100942-50C1-FD33-4D3E-4B58F492F8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D271E4-5A93-1287-D4A0-8ABD0173F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A7BCB8C-A79B-2180-C395-2D5A4AC73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4FEC-AC9F-40B9-BE25-604FBEC75AC2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9A6BBC2-CE73-5011-06B2-F961C6A16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0C7A1F6-49E8-D27A-B0A3-E8DE1EFB3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5D9-D5F1-49AD-93C9-F28FCD9D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8039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B29957-7D8D-4FD2-3BED-C13BD509B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536E12A-23D3-1CB9-39E1-0AF8B0237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7FF1C57-0DEA-360A-FF55-E25EADD9F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4FEC-AC9F-40B9-BE25-604FBEC75AC2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F9EB395-8597-0F44-5CCA-8B6EE97FF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3961340-A617-6D76-5009-F652616C6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5D9-D5F1-49AD-93C9-F28FCD9D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1340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FEC417B8-357B-5B51-C9C6-5FF174318C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356A051-F9DE-75DD-6B23-7C682A5B9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62DBB4B-AA05-5BD7-D8EF-96DA44164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4FEC-AC9F-40B9-BE25-604FBEC75AC2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8FBE832-6555-D88E-D9F4-8E30CF7B1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86B02E-2F2C-EFFC-5063-FE9DE1202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5D9-D5F1-49AD-93C9-F28FCD9D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3637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2F73E1-1F2A-551E-8258-B1B5FF946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2604D9C-1F69-F11B-F99F-29FAA82BE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602C244-7330-27CA-97F4-FE3E60A1C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4FEC-AC9F-40B9-BE25-604FBEC75AC2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30C046F-1E74-D1B3-E6A4-EFA9C2EE3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7144A33-1371-D203-746C-1243A1DDF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5D9-D5F1-49AD-93C9-F28FCD9D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9999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4AD72A-002C-21D8-593E-075B82B37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D48A21B-B6C7-388B-AB25-A592E5752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DFB76ED-66AB-3056-7AEB-7C179B7A2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4FEC-AC9F-40B9-BE25-604FBEC75AC2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4F19D1F-C868-6CD0-8746-17863DBC2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17EF866-0422-0F9A-4416-54E9C2A42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5D9-D5F1-49AD-93C9-F28FCD9D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203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2B5FBA-504A-A430-CA7E-49A2B1438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02B2C11-41AD-A9E9-3960-6088622C12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0D47D82-C259-1B4E-49B4-33F8284D82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9EBE65-BBCD-B517-E24D-49E8F708C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4FEC-AC9F-40B9-BE25-604FBEC75AC2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B7F0868-E1DE-943F-09B9-3E1A76A5C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D31F69E-36CB-5CF8-6E03-CC1FD03F7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5D9-D5F1-49AD-93C9-F28FCD9D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419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AB40C0-E7BA-4766-BD3F-C82FF976A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A4E64D9-BABD-301E-647D-03C5746C88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C6D3793-5D54-EF41-9F8A-8A5B572E5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F66FB88-9D4C-30B8-4CE8-53579DF1AD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764B4F57-389D-1869-26AA-ABC1AC37F1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616DBFF-831A-DD66-8511-B3347F44B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4FEC-AC9F-40B9-BE25-604FBEC75AC2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6BEB01D-EE4B-3C08-0BDE-E4FB27C4A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226649EB-9965-50A6-47E4-6813F92A5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5D9-D5F1-49AD-93C9-F28FCD9D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7568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0B0D1B-75A4-0337-F251-07A7D306D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8C4C669-2AD0-6B83-4013-A2963CB7B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4FEC-AC9F-40B9-BE25-604FBEC75AC2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78E47C7-D5F3-2F51-EEAD-DC1422854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D7B3982-1CFA-5E47-B188-83DFFA37D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5D9-D5F1-49AD-93C9-F28FCD9D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347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7367864-4FD9-910C-C93B-EC4134938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4FEC-AC9F-40B9-BE25-604FBEC75AC2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D7E3DFE-DFAB-948C-C4FC-746A67E13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B2198FD-0E1F-48B5-A0EB-793B2513C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5D9-D5F1-49AD-93C9-F28FCD9D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3698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763121-0387-3B9F-85A1-CEBA07F49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071D1C4-C7ED-F3E2-2D02-DE96BBB75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FA20A5-4A64-0271-2FEE-C095AC0E3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BBBAECC-6733-17EA-E6FC-794C153FE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4FEC-AC9F-40B9-BE25-604FBEC75AC2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D97FB73-60E5-E113-3279-0C7CDB0C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C26E4B1-CFFF-0B33-5BAF-B62B2BA22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5D9-D5F1-49AD-93C9-F28FCD9D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5028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42E8EB-3CA9-EB0D-4EEF-4EF3BE354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4DC8949-78A6-5069-3FA2-2BE5F9D763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B0D354D-77D8-0BC6-E095-BEE8301584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E8103C7-1B29-0906-074B-156320F94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4FEC-AC9F-40B9-BE25-604FBEC75AC2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D52F8C8-81AC-552A-A495-3B9A0AE9C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B5C2460-1C02-3FE5-8F9F-4A257DCCD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AE5D9-D5F1-49AD-93C9-F28FCD9D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805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41D17C52-92B2-20F8-71F2-B5DD3DAD9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5F93EC4-92FF-833B-6FA1-D8972901C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3A3D316-3F83-F139-2049-5D7641BD4E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1E4FEC-AC9F-40B9-BE25-604FBEC75AC2}" type="datetimeFigureOut">
              <a:rPr lang="fi-FI" smtClean="0"/>
              <a:t>5.4.2025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BCFA701-A35F-2535-780F-77375506A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37776D7-3E4C-6754-6890-85D3940DB9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7AE5D9-D5F1-49AD-93C9-F28FCD9DDFD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4519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27002F7-4BBC-0F64-F2E4-F08D36E2E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fi-FI" sz="5400"/>
              <a:t>Hautaustyöryhmä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35A0C6F-ECDD-3B01-0CB7-1DED2D2D0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fi-FI" sz="2400"/>
              <a:t>Kemppainen Jari </a:t>
            </a:r>
          </a:p>
          <a:p>
            <a:r>
              <a:rPr lang="fi-FI" sz="2400"/>
              <a:t>Halme Mia</a:t>
            </a:r>
          </a:p>
          <a:p>
            <a:r>
              <a:rPr lang="fi-FI" sz="2400"/>
              <a:t> Solja Petri </a:t>
            </a:r>
          </a:p>
          <a:p>
            <a:r>
              <a:rPr lang="fi-FI" sz="2400"/>
              <a:t>Itkonen Juha </a:t>
            </a:r>
          </a:p>
          <a:p>
            <a:r>
              <a:rPr lang="fi-FI" sz="2400"/>
              <a:t>Lehtonen Jyrki </a:t>
            </a:r>
          </a:p>
          <a:p>
            <a:r>
              <a:rPr lang="fi-FI" sz="2400"/>
              <a:t>Pirinen Elsi </a:t>
            </a:r>
          </a:p>
          <a:p>
            <a:r>
              <a:rPr lang="fi-FI" sz="2400"/>
              <a:t>Mäkipää Eelis </a:t>
            </a:r>
          </a:p>
        </p:txBody>
      </p:sp>
    </p:spTree>
    <p:extLst>
      <p:ext uri="{BB962C8B-B14F-4D97-AF65-F5344CB8AC3E}">
        <p14:creationId xmlns:p14="http://schemas.microsoft.com/office/powerpoint/2010/main" val="147092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0F24D38-B79E-44B4-830E-043F45D9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076EE022-3695-C37C-7ABC-1D838D892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742"/>
            <a:ext cx="10515600" cy="1325563"/>
          </a:xfrm>
        </p:spPr>
        <p:txBody>
          <a:bodyPr>
            <a:normAutofit/>
          </a:bodyPr>
          <a:lstStyle/>
          <a:p>
            <a:r>
              <a:rPr lang="fi-FI" sz="2800">
                <a:solidFill>
                  <a:srgbClr val="FFFFFF"/>
                </a:solidFill>
              </a:rPr>
              <a:t>Hautaus</a:t>
            </a:r>
            <a:br>
              <a:rPr lang="fi-FI" sz="2800">
                <a:solidFill>
                  <a:srgbClr val="FFFFFF"/>
                </a:solidFill>
              </a:rPr>
            </a:br>
            <a:r>
              <a:rPr lang="fi-FI" sz="2800">
                <a:solidFill>
                  <a:srgbClr val="FFFFFF"/>
                </a:solidFill>
              </a:rPr>
              <a:t>Tampereen hiippakunta 2024 (2023)</a:t>
            </a:r>
            <a:br>
              <a:rPr lang="fi-FI" sz="2800">
                <a:solidFill>
                  <a:srgbClr val="FFFFFF"/>
                </a:solidFill>
              </a:rPr>
            </a:br>
            <a:endParaRPr lang="fi-FI" sz="2800">
              <a:solidFill>
                <a:srgbClr val="FFFFFF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C469874-256B-45B3-A79C-7591B4BA1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4C70E4C-7824-41C2-A5C0-8595B71925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66345"/>
            <a:ext cx="5097780" cy="3910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400" dirty="0">
                <a:solidFill>
                  <a:srgbClr val="FFFFFF"/>
                </a:solidFill>
              </a:rPr>
              <a:t>Kuolleita seurakunnan jäseniä </a:t>
            </a:r>
          </a:p>
          <a:p>
            <a:pPr marL="0" indent="0">
              <a:buNone/>
            </a:pPr>
            <a:r>
              <a:rPr lang="fi-FI" sz="2400" dirty="0">
                <a:solidFill>
                  <a:srgbClr val="FFFFFF"/>
                </a:solidFill>
              </a:rPr>
              <a:t>5 746 (6 138)</a:t>
            </a:r>
          </a:p>
          <a:p>
            <a:r>
              <a:rPr lang="fi-FI" sz="2400" dirty="0">
                <a:solidFill>
                  <a:srgbClr val="FFFFFF"/>
                </a:solidFill>
              </a:rPr>
              <a:t>Kanta-Häme 1 625  (1 787)</a:t>
            </a:r>
          </a:p>
          <a:p>
            <a:r>
              <a:rPr lang="fi-FI" sz="2400" dirty="0">
                <a:solidFill>
                  <a:srgbClr val="FFFFFF"/>
                </a:solidFill>
              </a:rPr>
              <a:t>Pirkanmaa 4 121 ( 4 351)</a:t>
            </a:r>
          </a:p>
          <a:p>
            <a:endParaRPr lang="fi-FI" sz="2400" dirty="0">
              <a:solidFill>
                <a:srgbClr val="FFFFFF"/>
              </a:solidFill>
            </a:endParaRP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A006009-41E6-5C1D-5249-805AED66A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020" y="2266345"/>
            <a:ext cx="5097780" cy="3910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400" dirty="0">
                <a:solidFill>
                  <a:srgbClr val="FFFFFF"/>
                </a:solidFill>
              </a:rPr>
              <a:t>Hautaan siunaamisia 6 675 ( 7 126)</a:t>
            </a:r>
          </a:p>
          <a:p>
            <a:r>
              <a:rPr lang="fi-FI" sz="2400" dirty="0">
                <a:solidFill>
                  <a:srgbClr val="FFFFFF"/>
                </a:solidFill>
              </a:rPr>
              <a:t>Kanta-Häme 2036  (1 995)</a:t>
            </a:r>
          </a:p>
          <a:p>
            <a:r>
              <a:rPr lang="fi-FI" sz="2400" dirty="0">
                <a:solidFill>
                  <a:srgbClr val="FFFFFF"/>
                </a:solidFill>
              </a:rPr>
              <a:t>Pirkanmaa 4 639 ( 5 131) </a:t>
            </a:r>
          </a:p>
          <a:p>
            <a:endParaRPr lang="fi-FI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022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8FE6118-93A2-951A-B41C-3B86C1F1E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fi-FI" sz="4800"/>
              <a:t>P</a:t>
            </a:r>
            <a:r>
              <a:rPr lang="fi-FI" sz="4800">
                <a:latin typeface="Martti" panose="02000000000000000000" pitchFamily="2" charset="0"/>
              </a:rPr>
              <a:t>rosessit kuntoon: </a:t>
            </a:r>
            <a:endParaRPr lang="fi-FI" sz="480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C87223-E0E4-1A15-DE94-FC7E4C77A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fi-FI" sz="2400">
                <a:latin typeface="Martti" panose="02000000000000000000" pitchFamily="2" charset="0"/>
              </a:rPr>
              <a:t> Omaiset - Hyvinvointialueet – Hautaustoimistot – Seurakunnat</a:t>
            </a:r>
          </a:p>
          <a:p>
            <a:r>
              <a:rPr lang="fi-FI" sz="2400">
                <a:latin typeface="Martti" panose="02000000000000000000" pitchFamily="2" charset="0"/>
              </a:rPr>
              <a:t> Aika- Hitaus - Ruuhka</a:t>
            </a:r>
          </a:p>
          <a:p>
            <a:r>
              <a:rPr lang="fi-FI" sz="2400">
                <a:latin typeface="Martti" panose="02000000000000000000" pitchFamily="2" charset="0"/>
              </a:rPr>
              <a:t>Säilytystilojen riittävyys </a:t>
            </a:r>
          </a:p>
          <a:p>
            <a:r>
              <a:rPr lang="fi-FI" sz="2400">
                <a:latin typeface="Martti" panose="02000000000000000000" pitchFamily="2" charset="0"/>
              </a:rPr>
              <a:t> Tuhkauksien ruuhka  -   Krematorioyhtiö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400">
                <a:latin typeface="Martti" panose="02000000000000000000" pitchFamily="2" charset="0"/>
              </a:rPr>
              <a:t>Siunaukset jokaisena viikonpäivänä </a:t>
            </a:r>
          </a:p>
          <a:p>
            <a:endParaRPr lang="fi-FI" sz="24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4718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0709D17-4F2E-CE7B-29FF-C94296406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fi-FI" sz="4800">
                <a:latin typeface="Martti" panose="02000000000000000000" pitchFamily="2" charset="0"/>
              </a:rPr>
              <a:t>Hautauskulttuurin muutos</a:t>
            </a:r>
            <a:br>
              <a:rPr lang="fi-FI" sz="4800">
                <a:latin typeface="Martti" panose="02000000000000000000" pitchFamily="2" charset="0"/>
              </a:rPr>
            </a:br>
            <a:endParaRPr lang="fi-FI" sz="480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C81ED-E090-251D-E7BF-6B08D2341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 lnSpcReduction="10000"/>
          </a:bodyPr>
          <a:lstStyle/>
          <a:p>
            <a:pPr lvl="1"/>
            <a:r>
              <a:rPr lang="fi-FI" sz="2200" dirty="0">
                <a:latin typeface="Martti" panose="02000000000000000000" pitchFamily="2" charset="0"/>
              </a:rPr>
              <a:t>Hiljaiset hautajaiset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i-FI" sz="2200" dirty="0">
                <a:latin typeface="Martti" panose="02000000000000000000" pitchFamily="2" charset="0"/>
              </a:rPr>
              <a:t>Yhteinen siunaus</a:t>
            </a:r>
          </a:p>
          <a:p>
            <a:pPr lvl="1"/>
            <a:r>
              <a:rPr lang="fi-FI" sz="2200" dirty="0">
                <a:latin typeface="Martti" panose="02000000000000000000" pitchFamily="2" charset="0"/>
              </a:rPr>
              <a:t>Seurakunta ei muistotilaisuudessa mukana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i-FI" sz="2200" dirty="0">
                <a:latin typeface="Martti" panose="02000000000000000000" pitchFamily="2" charset="0"/>
              </a:rPr>
              <a:t> Ei tarvetta seurakunnan muistotilaisuustiloille?</a:t>
            </a:r>
          </a:p>
          <a:p>
            <a:pPr lvl="1"/>
            <a:r>
              <a:rPr lang="fi-FI" sz="2200" dirty="0">
                <a:latin typeface="Martti" panose="02000000000000000000" pitchFamily="2" charset="0"/>
              </a:rPr>
              <a:t>Uskonnottomat hautajaiset</a:t>
            </a:r>
          </a:p>
          <a:p>
            <a:pPr lvl="1"/>
            <a:r>
              <a:rPr lang="fi-FI" sz="2200" dirty="0">
                <a:latin typeface="Martti" panose="02000000000000000000" pitchFamily="2" charset="0"/>
              </a:rPr>
              <a:t>Muut uskonnot</a:t>
            </a:r>
          </a:p>
          <a:p>
            <a:pPr lvl="1"/>
            <a:r>
              <a:rPr lang="fi-FI" sz="2200" dirty="0">
                <a:latin typeface="Martti" panose="02000000000000000000" pitchFamily="2" charset="0"/>
              </a:rPr>
              <a:t>Tuhkan siunaus</a:t>
            </a:r>
          </a:p>
          <a:p>
            <a:pPr lvl="1"/>
            <a:r>
              <a:rPr lang="fi-FI" sz="2200" dirty="0">
                <a:latin typeface="Martti" panose="02000000000000000000" pitchFamily="2" charset="0"/>
              </a:rPr>
              <a:t>Muut hautapaikat kuin hautausmaat</a:t>
            </a:r>
          </a:p>
          <a:p>
            <a:pPr lvl="1"/>
            <a:r>
              <a:rPr lang="fi-FI" sz="2200" dirty="0">
                <a:latin typeface="Martti" panose="02000000000000000000" pitchFamily="2" charset="0"/>
              </a:rPr>
              <a:t>Tuhkaus/arkkuhautaus – kompostointi – muu mikä?</a:t>
            </a:r>
          </a:p>
          <a:p>
            <a:endParaRPr lang="fi-FI" sz="22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295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FCC7F31-8D73-160C-0C27-72AA7FC62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fi-FI" sz="4800"/>
              <a:t>Työvoima</a:t>
            </a:r>
            <a:br>
              <a:rPr lang="fi-FI" sz="4800"/>
            </a:br>
            <a:endParaRPr lang="fi-FI" sz="480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5C7F466-5B33-25CD-9751-55009413D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32" y="2865750"/>
            <a:ext cx="9942716" cy="3276430"/>
          </a:xfrm>
        </p:spPr>
        <p:txBody>
          <a:bodyPr anchor="ctr">
            <a:normAutofit/>
          </a:bodyPr>
          <a:lstStyle/>
          <a:p>
            <a:r>
              <a:rPr lang="fi-FI" sz="2400" dirty="0"/>
              <a:t>  Hautausmaatyöntekijät : 267</a:t>
            </a:r>
          </a:p>
          <a:p>
            <a:r>
              <a:rPr lang="fi-FI" sz="2400" dirty="0"/>
              <a:t>Kappelisuntiot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dirty="0"/>
              <a:t>seurakuntalaisten vapaaehtoinen/palkkiotoiminen palvelutehtävä</a:t>
            </a:r>
          </a:p>
          <a:p>
            <a:r>
              <a:rPr lang="fi-FI" sz="2400" dirty="0"/>
              <a:t>Hautausmaatyöntekijöiden saatavauus </a:t>
            </a:r>
          </a:p>
          <a:p>
            <a:r>
              <a:rPr lang="fi-FI" sz="2400" dirty="0"/>
              <a:t>Haudankaivuu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dirty="0"/>
              <a:t>Yhteinen yhtiö vai ?</a:t>
            </a:r>
          </a:p>
          <a:p>
            <a:r>
              <a:rPr lang="fi-FI" sz="2400" dirty="0"/>
              <a:t>Ongelma: työntekijöitä ja koneita tarvitaan </a:t>
            </a:r>
            <a:r>
              <a:rPr lang="fi-FI" sz="2400"/>
              <a:t>samaan aikaan </a:t>
            </a:r>
            <a:r>
              <a:rPr lang="fi-FI" sz="2400" dirty="0"/>
              <a:t>!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i-FI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6254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C1C6513-3F79-5724-3C85-3BB6F7729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fi-FI" sz="4800"/>
              <a:t>Hautausmaat</a:t>
            </a:r>
            <a:br>
              <a:rPr lang="fi-FI" sz="4800"/>
            </a:br>
            <a:endParaRPr lang="fi-FI" sz="480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7B7736D-D817-CE91-5379-19563FEB5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31" y="2560322"/>
            <a:ext cx="9942717" cy="3581858"/>
          </a:xfrm>
        </p:spPr>
        <p:txBody>
          <a:bodyPr anchor="ctr">
            <a:normAutofit/>
          </a:bodyPr>
          <a:lstStyle/>
          <a:p>
            <a:r>
              <a:rPr lang="fi-FI" sz="2000" dirty="0">
                <a:latin typeface="Martti" panose="02000000000000000000" pitchFamily="2" charset="0"/>
              </a:rPr>
              <a:t>Pyhä paikka -  uskonnollinen kokemus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fi-FI" dirty="0">
                <a:latin typeface="Martti" panose="02000000000000000000" pitchFamily="2" charset="0"/>
              </a:rPr>
              <a:t>Hautausmaitten ja kappeleiden hyödyntäminen toiminnassa</a:t>
            </a:r>
          </a:p>
          <a:p>
            <a:r>
              <a:rPr lang="fi-FI" sz="2000" dirty="0">
                <a:latin typeface="Martti" panose="02000000000000000000" pitchFamily="2" charset="0"/>
              </a:rPr>
              <a:t>Koko hiippakunnan alueella hautausmaita ja hautapaikkoja on riittävästi</a:t>
            </a:r>
          </a:p>
          <a:p>
            <a:r>
              <a:rPr lang="fi-FI" sz="2000" dirty="0">
                <a:latin typeface="Martti" panose="02000000000000000000" pitchFamily="2" charset="0"/>
              </a:rPr>
              <a:t>Hautaukset muiden kuin oman seurakunnan hautausmaille</a:t>
            </a:r>
          </a:p>
          <a:p>
            <a:r>
              <a:rPr lang="fi-FI" sz="2000" dirty="0">
                <a:latin typeface="Martti" panose="02000000000000000000" pitchFamily="2" charset="0"/>
              </a:rPr>
              <a:t>Hautausmaiden hoidon taso vaihtelee seurakunnittain huomattavasti</a:t>
            </a:r>
          </a:p>
          <a:p>
            <a:r>
              <a:rPr lang="fi-FI" sz="2000" dirty="0">
                <a:latin typeface="Martti" panose="02000000000000000000" pitchFamily="2" charset="0"/>
              </a:rPr>
              <a:t>Haudan hoito - onko seurakunnan tehtävä ?</a:t>
            </a:r>
          </a:p>
          <a:p>
            <a:r>
              <a:rPr lang="fi-FI" sz="2000" dirty="0">
                <a:latin typeface="Martti" panose="02000000000000000000" pitchFamily="2" charset="0"/>
              </a:rPr>
              <a:t>Valtion rahoitus ?  </a:t>
            </a:r>
          </a:p>
          <a:p>
            <a:r>
              <a:rPr lang="fi-FI" sz="2000" dirty="0">
                <a:latin typeface="Martti" panose="02000000000000000000" pitchFamily="2" charset="0"/>
              </a:rPr>
              <a:t>Mikä on hautauksen oikea hinta? – Yhtenäisyys?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i-FI" sz="2000" dirty="0">
                <a:latin typeface="Martti" panose="02000000000000000000" pitchFamily="2" charset="0"/>
              </a:rPr>
              <a:t>Ylläpito siirtyy hyvinvointialueille tai kunnille</a:t>
            </a:r>
          </a:p>
          <a:p>
            <a:endParaRPr lang="fi-FI" sz="20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8785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FC336FA-B4BE-FC62-9F9F-B085AE004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fi-FI" sz="4800"/>
              <a:t>4.4.2025 Nostot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CABE5A86-F215-4724-9A2A-D254FC2794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354113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554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229</Words>
  <Application>Microsoft Office PowerPoint</Application>
  <PresentationFormat>Laajakuva</PresentationFormat>
  <Paragraphs>53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Martti</vt:lpstr>
      <vt:lpstr>Wingdings</vt:lpstr>
      <vt:lpstr>Office-teema</vt:lpstr>
      <vt:lpstr>Hautaustyöryhmä</vt:lpstr>
      <vt:lpstr>Hautaus Tampereen hiippakunta 2024 (2023) </vt:lpstr>
      <vt:lpstr>Prosessit kuntoon: </vt:lpstr>
      <vt:lpstr>Hautauskulttuurin muutos </vt:lpstr>
      <vt:lpstr>Työvoima </vt:lpstr>
      <vt:lpstr>Hautausmaat </vt:lpstr>
      <vt:lpstr>4.4.2025 Nostot</vt:lpstr>
    </vt:vector>
  </TitlesOfParts>
  <Company>Tampereen IT alue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Kemppainen Jari</dc:creator>
  <cp:lastModifiedBy>Kemppainen Jari</cp:lastModifiedBy>
  <cp:revision>8</cp:revision>
  <dcterms:created xsi:type="dcterms:W3CDTF">2025-03-28T10:28:27Z</dcterms:created>
  <dcterms:modified xsi:type="dcterms:W3CDTF">2025-04-05T04:58:05Z</dcterms:modified>
</cp:coreProperties>
</file>