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99" r:id="rId3"/>
    <p:sldId id="282" r:id="rId4"/>
    <p:sldId id="268" r:id="rId5"/>
    <p:sldId id="265" r:id="rId6"/>
    <p:sldId id="257" r:id="rId7"/>
    <p:sldId id="271" r:id="rId8"/>
    <p:sldId id="274" r:id="rId9"/>
    <p:sldId id="281" r:id="rId10"/>
    <p:sldId id="262" r:id="rId11"/>
    <p:sldId id="258" r:id="rId12"/>
    <p:sldId id="269" r:id="rId13"/>
    <p:sldId id="276" r:id="rId14"/>
    <p:sldId id="259" r:id="rId15"/>
    <p:sldId id="261" r:id="rId16"/>
    <p:sldId id="400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ittala Mika" userId="da62e3a6-771a-4b27-957c-3e896485454d" providerId="ADAL" clId="{01652952-9AF2-4493-9134-55943034515C}"/>
    <pc:docChg chg="addSld delSld modSld">
      <pc:chgData name="Piittala Mika" userId="da62e3a6-771a-4b27-957c-3e896485454d" providerId="ADAL" clId="{01652952-9AF2-4493-9134-55943034515C}" dt="2025-04-05T07:13:33.612" v="243" actId="255"/>
      <pc:docMkLst>
        <pc:docMk/>
      </pc:docMkLst>
      <pc:sldChg chg="del">
        <pc:chgData name="Piittala Mika" userId="da62e3a6-771a-4b27-957c-3e896485454d" providerId="ADAL" clId="{01652952-9AF2-4493-9134-55943034515C}" dt="2025-04-05T07:10:24.561" v="1" actId="47"/>
        <pc:sldMkLst>
          <pc:docMk/>
          <pc:sldMk cId="3583524712" sldId="263"/>
        </pc:sldMkLst>
      </pc:sldChg>
      <pc:sldChg chg="del">
        <pc:chgData name="Piittala Mika" userId="da62e3a6-771a-4b27-957c-3e896485454d" providerId="ADAL" clId="{01652952-9AF2-4493-9134-55943034515C}" dt="2025-04-05T07:10:20.646" v="0" actId="47"/>
        <pc:sldMkLst>
          <pc:docMk/>
          <pc:sldMk cId="476351461" sldId="266"/>
        </pc:sldMkLst>
      </pc:sldChg>
      <pc:sldChg chg="del">
        <pc:chgData name="Piittala Mika" userId="da62e3a6-771a-4b27-957c-3e896485454d" providerId="ADAL" clId="{01652952-9AF2-4493-9134-55943034515C}" dt="2025-04-05T07:10:43.091" v="2" actId="47"/>
        <pc:sldMkLst>
          <pc:docMk/>
          <pc:sldMk cId="1442296099" sldId="270"/>
        </pc:sldMkLst>
      </pc:sldChg>
      <pc:sldChg chg="del">
        <pc:chgData name="Piittala Mika" userId="da62e3a6-771a-4b27-957c-3e896485454d" providerId="ADAL" clId="{01652952-9AF2-4493-9134-55943034515C}" dt="2025-04-05T07:10:45.762" v="3" actId="47"/>
        <pc:sldMkLst>
          <pc:docMk/>
          <pc:sldMk cId="4185347910" sldId="279"/>
        </pc:sldMkLst>
      </pc:sldChg>
      <pc:sldChg chg="del">
        <pc:chgData name="Piittala Mika" userId="da62e3a6-771a-4b27-957c-3e896485454d" providerId="ADAL" clId="{01652952-9AF2-4493-9134-55943034515C}" dt="2025-04-05T07:10:47.798" v="4" actId="47"/>
        <pc:sldMkLst>
          <pc:docMk/>
          <pc:sldMk cId="1110748696" sldId="280"/>
        </pc:sldMkLst>
      </pc:sldChg>
      <pc:sldChg chg="modSp add mod">
        <pc:chgData name="Piittala Mika" userId="da62e3a6-771a-4b27-957c-3e896485454d" providerId="ADAL" clId="{01652952-9AF2-4493-9134-55943034515C}" dt="2025-04-05T07:13:33.612" v="243" actId="255"/>
        <pc:sldMkLst>
          <pc:docMk/>
          <pc:sldMk cId="3245015577" sldId="400"/>
        </pc:sldMkLst>
        <pc:spChg chg="mod">
          <ac:chgData name="Piittala Mika" userId="da62e3a6-771a-4b27-957c-3e896485454d" providerId="ADAL" clId="{01652952-9AF2-4493-9134-55943034515C}" dt="2025-04-05T07:11:46.018" v="19" actId="1076"/>
          <ac:spMkLst>
            <pc:docMk/>
            <pc:sldMk cId="3245015577" sldId="400"/>
            <ac:spMk id="2" creationId="{A3ADE512-06C9-4ABA-59AC-310B293B3D34}"/>
          </ac:spMkLst>
        </pc:spChg>
        <pc:spChg chg="mod">
          <ac:chgData name="Piittala Mika" userId="da62e3a6-771a-4b27-957c-3e896485454d" providerId="ADAL" clId="{01652952-9AF2-4493-9134-55943034515C}" dt="2025-04-05T07:13:33.612" v="243" actId="255"/>
          <ac:spMkLst>
            <pc:docMk/>
            <pc:sldMk cId="3245015577" sldId="400"/>
            <ac:spMk id="3" creationId="{A10A0436-A8AA-0816-2968-BF95938AAB0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4594E-3ED3-4F98-8488-C7FE20CDDAC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7ECB7BF-58BC-463B-B5FB-EB88C269ECDC}">
      <dgm:prSet/>
      <dgm:spPr/>
      <dgm:t>
        <a:bodyPr/>
        <a:lstStyle/>
        <a:p>
          <a:r>
            <a:rPr lang="en-US"/>
            <a:t>Kanta-Häme ja </a:t>
          </a:r>
          <a:r>
            <a:rPr lang="en-US" err="1"/>
            <a:t>Pirkanmaa</a:t>
          </a:r>
          <a:endParaRPr lang="en-US"/>
        </a:p>
      </dgm:t>
    </dgm:pt>
    <dgm:pt modelId="{682F3852-2D56-48BA-BE9B-1DA292646D49}" type="parTrans" cxnId="{984F0003-6CFC-470D-8ADF-F62868670860}">
      <dgm:prSet/>
      <dgm:spPr/>
      <dgm:t>
        <a:bodyPr/>
        <a:lstStyle/>
        <a:p>
          <a:endParaRPr lang="en-US"/>
        </a:p>
      </dgm:t>
    </dgm:pt>
    <dgm:pt modelId="{659FADD0-6F07-427A-97E0-354353FF333E}" type="sibTrans" cxnId="{984F0003-6CFC-470D-8ADF-F62868670860}">
      <dgm:prSet/>
      <dgm:spPr/>
      <dgm:t>
        <a:bodyPr/>
        <a:lstStyle/>
        <a:p>
          <a:endParaRPr lang="en-US"/>
        </a:p>
      </dgm:t>
    </dgm:pt>
    <dgm:pt modelId="{FC65B025-E3CD-4F19-9FF1-9593B0AEF846}">
      <dgm:prSet/>
      <dgm:spPr/>
      <dgm:t>
        <a:bodyPr/>
        <a:lstStyle/>
        <a:p>
          <a:pPr rtl="0"/>
          <a:r>
            <a:rPr lang="en-US" err="1">
              <a:latin typeface="Aptos Display" panose="02110004020202020204"/>
            </a:rPr>
            <a:t>Seurakunnat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ovat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itsenäisiä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toimintayksiköitä</a:t>
          </a:r>
          <a:r>
            <a:rPr lang="en-US">
              <a:latin typeface="Aptos Display" panose="02110004020202020204"/>
            </a:rPr>
            <a:t> ja </a:t>
          </a:r>
          <a:r>
            <a:rPr lang="en-US" err="1">
              <a:latin typeface="Aptos Display" panose="02110004020202020204"/>
            </a:rPr>
            <a:t>vastaavat</a:t>
          </a:r>
          <a:r>
            <a:rPr lang="en-US">
              <a:latin typeface="Aptos Display" panose="02110004020202020204"/>
            </a:rPr>
            <a:t> alueensa toiminnasta</a:t>
          </a:r>
          <a:endParaRPr lang="en-US"/>
        </a:p>
      </dgm:t>
    </dgm:pt>
    <dgm:pt modelId="{D992D26F-9B3C-49F0-9F29-EDA329B745C8}" type="parTrans" cxnId="{67081171-826E-44F8-AFE8-6BF8E64453CB}">
      <dgm:prSet/>
      <dgm:spPr/>
      <dgm:t>
        <a:bodyPr/>
        <a:lstStyle/>
        <a:p>
          <a:endParaRPr lang="en-US"/>
        </a:p>
      </dgm:t>
    </dgm:pt>
    <dgm:pt modelId="{8D62A7AE-8BFA-430D-8466-642D4E24B2AA}" type="sibTrans" cxnId="{67081171-826E-44F8-AFE8-6BF8E64453CB}">
      <dgm:prSet/>
      <dgm:spPr/>
      <dgm:t>
        <a:bodyPr/>
        <a:lstStyle/>
        <a:p>
          <a:endParaRPr lang="en-US"/>
        </a:p>
      </dgm:t>
    </dgm:pt>
    <dgm:pt modelId="{A82DA68A-9D08-4C13-8E78-6ACF3757604F}" type="pres">
      <dgm:prSet presAssocID="{8D14594E-3ED3-4F98-8488-C7FE20CDDA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BAE713-7EA3-4985-8DEB-347231CD60FD}" type="pres">
      <dgm:prSet presAssocID="{C7ECB7BF-58BC-463B-B5FB-EB88C269ECDC}" presName="hierRoot1" presStyleCnt="0">
        <dgm:presLayoutVars>
          <dgm:hierBranch val="init"/>
        </dgm:presLayoutVars>
      </dgm:prSet>
      <dgm:spPr/>
    </dgm:pt>
    <dgm:pt modelId="{6BCC1387-F546-4230-8FC1-F7634F0125FA}" type="pres">
      <dgm:prSet presAssocID="{C7ECB7BF-58BC-463B-B5FB-EB88C269ECDC}" presName="rootComposite1" presStyleCnt="0"/>
      <dgm:spPr/>
    </dgm:pt>
    <dgm:pt modelId="{63138BC1-582F-45C1-8B90-533AA0F6104F}" type="pres">
      <dgm:prSet presAssocID="{C7ECB7BF-58BC-463B-B5FB-EB88C269ECDC}" presName="rootText1" presStyleLbl="node0" presStyleIdx="0" presStyleCnt="2">
        <dgm:presLayoutVars>
          <dgm:chPref val="3"/>
        </dgm:presLayoutVars>
      </dgm:prSet>
      <dgm:spPr/>
    </dgm:pt>
    <dgm:pt modelId="{2641C9A5-424C-43C8-9338-C47153DAF749}" type="pres">
      <dgm:prSet presAssocID="{C7ECB7BF-58BC-463B-B5FB-EB88C269ECDC}" presName="rootConnector1" presStyleLbl="node1" presStyleIdx="0" presStyleCnt="0"/>
      <dgm:spPr/>
    </dgm:pt>
    <dgm:pt modelId="{F2C0C2A7-EC44-4E78-9AAB-9D6EA09AAC93}" type="pres">
      <dgm:prSet presAssocID="{C7ECB7BF-58BC-463B-B5FB-EB88C269ECDC}" presName="hierChild2" presStyleCnt="0"/>
      <dgm:spPr/>
    </dgm:pt>
    <dgm:pt modelId="{43730AAC-45CE-40E8-9096-479D933D8E52}" type="pres">
      <dgm:prSet presAssocID="{C7ECB7BF-58BC-463B-B5FB-EB88C269ECDC}" presName="hierChild3" presStyleCnt="0"/>
      <dgm:spPr/>
    </dgm:pt>
    <dgm:pt modelId="{7874DC53-8482-444A-8A71-9B5693ECCF71}" type="pres">
      <dgm:prSet presAssocID="{FC65B025-E3CD-4F19-9FF1-9593B0AEF846}" presName="hierRoot1" presStyleCnt="0">
        <dgm:presLayoutVars>
          <dgm:hierBranch val="init"/>
        </dgm:presLayoutVars>
      </dgm:prSet>
      <dgm:spPr/>
    </dgm:pt>
    <dgm:pt modelId="{76225A88-E420-4069-BB8E-44F261944B27}" type="pres">
      <dgm:prSet presAssocID="{FC65B025-E3CD-4F19-9FF1-9593B0AEF846}" presName="rootComposite1" presStyleCnt="0"/>
      <dgm:spPr/>
    </dgm:pt>
    <dgm:pt modelId="{9E1AD58A-2E21-4341-98AE-60AA125C8BB7}" type="pres">
      <dgm:prSet presAssocID="{FC65B025-E3CD-4F19-9FF1-9593B0AEF846}" presName="rootText1" presStyleLbl="node0" presStyleIdx="1" presStyleCnt="2">
        <dgm:presLayoutVars>
          <dgm:chPref val="3"/>
        </dgm:presLayoutVars>
      </dgm:prSet>
      <dgm:spPr/>
    </dgm:pt>
    <dgm:pt modelId="{7B6C2D86-890A-4469-AB98-98C7D0C6598C}" type="pres">
      <dgm:prSet presAssocID="{FC65B025-E3CD-4F19-9FF1-9593B0AEF846}" presName="rootConnector1" presStyleLbl="node1" presStyleIdx="0" presStyleCnt="0"/>
      <dgm:spPr/>
    </dgm:pt>
    <dgm:pt modelId="{3D90B41F-8A33-4E61-86F3-3F223D3B8423}" type="pres">
      <dgm:prSet presAssocID="{FC65B025-E3CD-4F19-9FF1-9593B0AEF846}" presName="hierChild2" presStyleCnt="0"/>
      <dgm:spPr/>
    </dgm:pt>
    <dgm:pt modelId="{AF1838C4-04C5-45F8-9759-7F7165221E05}" type="pres">
      <dgm:prSet presAssocID="{FC65B025-E3CD-4F19-9FF1-9593B0AEF846}" presName="hierChild3" presStyleCnt="0"/>
      <dgm:spPr/>
    </dgm:pt>
  </dgm:ptLst>
  <dgm:cxnLst>
    <dgm:cxn modelId="{5C4D7201-9C5F-4BC5-ADF6-C001CA6CA22B}" type="presOf" srcId="{C7ECB7BF-58BC-463B-B5FB-EB88C269ECDC}" destId="{63138BC1-582F-45C1-8B90-533AA0F6104F}" srcOrd="0" destOrd="0" presId="urn:microsoft.com/office/officeart/2009/3/layout/HorizontalOrganizationChart"/>
    <dgm:cxn modelId="{984F0003-6CFC-470D-8ADF-F62868670860}" srcId="{8D14594E-3ED3-4F98-8488-C7FE20CDDAC2}" destId="{C7ECB7BF-58BC-463B-B5FB-EB88C269ECDC}" srcOrd="0" destOrd="0" parTransId="{682F3852-2D56-48BA-BE9B-1DA292646D49}" sibTransId="{659FADD0-6F07-427A-97E0-354353FF333E}"/>
    <dgm:cxn modelId="{67081171-826E-44F8-AFE8-6BF8E64453CB}" srcId="{8D14594E-3ED3-4F98-8488-C7FE20CDDAC2}" destId="{FC65B025-E3CD-4F19-9FF1-9593B0AEF846}" srcOrd="1" destOrd="0" parTransId="{D992D26F-9B3C-49F0-9F29-EDA329B745C8}" sibTransId="{8D62A7AE-8BFA-430D-8466-642D4E24B2AA}"/>
    <dgm:cxn modelId="{75C07B7E-E702-4C5E-9A85-181B378E7169}" type="presOf" srcId="{C7ECB7BF-58BC-463B-B5FB-EB88C269ECDC}" destId="{2641C9A5-424C-43C8-9338-C47153DAF749}" srcOrd="1" destOrd="0" presId="urn:microsoft.com/office/officeart/2009/3/layout/HorizontalOrganizationChart"/>
    <dgm:cxn modelId="{2580D5DB-3744-4A59-B99F-5B3DECA5B334}" type="presOf" srcId="{FC65B025-E3CD-4F19-9FF1-9593B0AEF846}" destId="{9E1AD58A-2E21-4341-98AE-60AA125C8BB7}" srcOrd="0" destOrd="0" presId="urn:microsoft.com/office/officeart/2009/3/layout/HorizontalOrganizationChart"/>
    <dgm:cxn modelId="{D164D6EF-9026-43D3-A320-23F53BBE39AF}" type="presOf" srcId="{8D14594E-3ED3-4F98-8488-C7FE20CDDAC2}" destId="{A82DA68A-9D08-4C13-8E78-6ACF3757604F}" srcOrd="0" destOrd="0" presId="urn:microsoft.com/office/officeart/2009/3/layout/HorizontalOrganizationChart"/>
    <dgm:cxn modelId="{F8EA5CF7-3EAD-44E8-94CB-F626E5189EBF}" type="presOf" srcId="{FC65B025-E3CD-4F19-9FF1-9593B0AEF846}" destId="{7B6C2D86-890A-4469-AB98-98C7D0C6598C}" srcOrd="1" destOrd="0" presId="urn:microsoft.com/office/officeart/2009/3/layout/HorizontalOrganizationChart"/>
    <dgm:cxn modelId="{CDB4F63D-36F3-487D-9DFA-6E570B5FC057}" type="presParOf" srcId="{A82DA68A-9D08-4C13-8E78-6ACF3757604F}" destId="{73BAE713-7EA3-4985-8DEB-347231CD60FD}" srcOrd="0" destOrd="0" presId="urn:microsoft.com/office/officeart/2009/3/layout/HorizontalOrganizationChart"/>
    <dgm:cxn modelId="{CEEAEBEC-C566-42F7-B36E-187D807F3C39}" type="presParOf" srcId="{73BAE713-7EA3-4985-8DEB-347231CD60FD}" destId="{6BCC1387-F546-4230-8FC1-F7634F0125FA}" srcOrd="0" destOrd="0" presId="urn:microsoft.com/office/officeart/2009/3/layout/HorizontalOrganizationChart"/>
    <dgm:cxn modelId="{C6A0AC14-AA9F-4BC7-BBB3-974525F68393}" type="presParOf" srcId="{6BCC1387-F546-4230-8FC1-F7634F0125FA}" destId="{63138BC1-582F-45C1-8B90-533AA0F6104F}" srcOrd="0" destOrd="0" presId="urn:microsoft.com/office/officeart/2009/3/layout/HorizontalOrganizationChart"/>
    <dgm:cxn modelId="{A3E76009-FA0F-4863-8198-72BEA4EA5C2E}" type="presParOf" srcId="{6BCC1387-F546-4230-8FC1-F7634F0125FA}" destId="{2641C9A5-424C-43C8-9338-C47153DAF749}" srcOrd="1" destOrd="0" presId="urn:microsoft.com/office/officeart/2009/3/layout/HorizontalOrganizationChart"/>
    <dgm:cxn modelId="{052460E2-3D7E-47E6-8B9B-28C2030BC7B3}" type="presParOf" srcId="{73BAE713-7EA3-4985-8DEB-347231CD60FD}" destId="{F2C0C2A7-EC44-4E78-9AAB-9D6EA09AAC93}" srcOrd="1" destOrd="0" presId="urn:microsoft.com/office/officeart/2009/3/layout/HorizontalOrganizationChart"/>
    <dgm:cxn modelId="{E8EF2EED-95C6-47AB-B604-89466EABE58D}" type="presParOf" srcId="{73BAE713-7EA3-4985-8DEB-347231CD60FD}" destId="{43730AAC-45CE-40E8-9096-479D933D8E52}" srcOrd="2" destOrd="0" presId="urn:microsoft.com/office/officeart/2009/3/layout/HorizontalOrganizationChart"/>
    <dgm:cxn modelId="{00712EEE-8CF2-4B4D-9EB2-3A62439A90B2}" type="presParOf" srcId="{A82DA68A-9D08-4C13-8E78-6ACF3757604F}" destId="{7874DC53-8482-444A-8A71-9B5693ECCF71}" srcOrd="1" destOrd="0" presId="urn:microsoft.com/office/officeart/2009/3/layout/HorizontalOrganizationChart"/>
    <dgm:cxn modelId="{9F1AF43A-2609-4E7B-B51F-D4AB9C5AAF49}" type="presParOf" srcId="{7874DC53-8482-444A-8A71-9B5693ECCF71}" destId="{76225A88-E420-4069-BB8E-44F261944B27}" srcOrd="0" destOrd="0" presId="urn:microsoft.com/office/officeart/2009/3/layout/HorizontalOrganizationChart"/>
    <dgm:cxn modelId="{3AF542FF-29D3-48BD-A5EF-15D72F87BD34}" type="presParOf" srcId="{76225A88-E420-4069-BB8E-44F261944B27}" destId="{9E1AD58A-2E21-4341-98AE-60AA125C8BB7}" srcOrd="0" destOrd="0" presId="urn:microsoft.com/office/officeart/2009/3/layout/HorizontalOrganizationChart"/>
    <dgm:cxn modelId="{CB558F27-0E8E-40CD-9E58-3E584EFC4BCE}" type="presParOf" srcId="{76225A88-E420-4069-BB8E-44F261944B27}" destId="{7B6C2D86-890A-4469-AB98-98C7D0C6598C}" srcOrd="1" destOrd="0" presId="urn:microsoft.com/office/officeart/2009/3/layout/HorizontalOrganizationChart"/>
    <dgm:cxn modelId="{BE5BCA4C-F5C5-4824-AF75-770D50572425}" type="presParOf" srcId="{7874DC53-8482-444A-8A71-9B5693ECCF71}" destId="{3D90B41F-8A33-4E61-86F3-3F223D3B8423}" srcOrd="1" destOrd="0" presId="urn:microsoft.com/office/officeart/2009/3/layout/HorizontalOrganizationChart"/>
    <dgm:cxn modelId="{08447958-7D99-465E-80F9-84C2455A881E}" type="presParOf" srcId="{7874DC53-8482-444A-8A71-9B5693ECCF71}" destId="{AF1838C4-04C5-45F8-9759-7F7165221E0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4594E-3ED3-4F98-8488-C7FE20CDDAC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7ECB7BF-58BC-463B-B5FB-EB88C269ECDC}">
      <dgm:prSet/>
      <dgm:spPr/>
      <dgm:t>
        <a:bodyPr/>
        <a:lstStyle/>
        <a:p>
          <a:pPr rtl="0"/>
          <a:r>
            <a:rPr lang="en-US">
              <a:latin typeface="Aptos Display" panose="02110004020202020204"/>
            </a:rPr>
            <a:t>Tampere, </a:t>
          </a:r>
          <a:r>
            <a:rPr lang="en-US" err="1">
              <a:latin typeface="Aptos Display" panose="02110004020202020204"/>
            </a:rPr>
            <a:t>Itäinen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Pirkanmaa</a:t>
          </a:r>
          <a:r>
            <a:rPr lang="en-US">
              <a:latin typeface="Aptos Display" panose="02110004020202020204"/>
            </a:rPr>
            <a:t>, Läntinen </a:t>
          </a:r>
          <a:r>
            <a:rPr lang="en-US" err="1">
              <a:latin typeface="Aptos Display" panose="02110004020202020204"/>
            </a:rPr>
            <a:t>Pirkanmaa</a:t>
          </a:r>
          <a:r>
            <a:rPr lang="en-US">
              <a:latin typeface="Aptos Display" panose="02110004020202020204"/>
            </a:rPr>
            <a:t>, Kanta-Häme</a:t>
          </a:r>
          <a:endParaRPr lang="en-US"/>
        </a:p>
      </dgm:t>
    </dgm:pt>
    <dgm:pt modelId="{682F3852-2D56-48BA-BE9B-1DA292646D49}" type="parTrans" cxnId="{984F0003-6CFC-470D-8ADF-F62868670860}">
      <dgm:prSet/>
      <dgm:spPr/>
      <dgm:t>
        <a:bodyPr/>
        <a:lstStyle/>
        <a:p>
          <a:endParaRPr lang="en-US"/>
        </a:p>
      </dgm:t>
    </dgm:pt>
    <dgm:pt modelId="{659FADD0-6F07-427A-97E0-354353FF333E}" type="sibTrans" cxnId="{984F0003-6CFC-470D-8ADF-F62868670860}">
      <dgm:prSet/>
      <dgm:spPr/>
      <dgm:t>
        <a:bodyPr/>
        <a:lstStyle/>
        <a:p>
          <a:endParaRPr lang="en-US"/>
        </a:p>
      </dgm:t>
    </dgm:pt>
    <dgm:pt modelId="{FC65B025-E3CD-4F19-9FF1-9593B0AEF846}">
      <dgm:prSet/>
      <dgm:spPr/>
      <dgm:t>
        <a:bodyPr/>
        <a:lstStyle/>
        <a:p>
          <a:pPr rtl="0"/>
          <a:r>
            <a:rPr lang="en-US" err="1">
              <a:latin typeface="Aptos Display" panose="02110004020202020204"/>
            </a:rPr>
            <a:t>Seurakunnat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ovat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itsenäisiä</a:t>
          </a:r>
          <a:r>
            <a:rPr lang="en-US">
              <a:latin typeface="Aptos Display" panose="02110004020202020204"/>
            </a:rPr>
            <a:t> </a:t>
          </a:r>
          <a:r>
            <a:rPr lang="en-US" err="1">
              <a:latin typeface="Aptos Display" panose="02110004020202020204"/>
            </a:rPr>
            <a:t>toimintayksiköitä</a:t>
          </a:r>
          <a:r>
            <a:rPr lang="en-US">
              <a:latin typeface="Aptos Display" panose="02110004020202020204"/>
            </a:rPr>
            <a:t> ja </a:t>
          </a:r>
          <a:r>
            <a:rPr lang="en-US" err="1">
              <a:latin typeface="Aptos Display" panose="02110004020202020204"/>
            </a:rPr>
            <a:t>vastaavat</a:t>
          </a:r>
          <a:r>
            <a:rPr lang="en-US">
              <a:latin typeface="Aptos Display" panose="02110004020202020204"/>
            </a:rPr>
            <a:t> alueensa toiminnasta</a:t>
          </a:r>
          <a:endParaRPr lang="en-US"/>
        </a:p>
      </dgm:t>
    </dgm:pt>
    <dgm:pt modelId="{D992D26F-9B3C-49F0-9F29-EDA329B745C8}" type="parTrans" cxnId="{67081171-826E-44F8-AFE8-6BF8E64453CB}">
      <dgm:prSet/>
      <dgm:spPr/>
      <dgm:t>
        <a:bodyPr/>
        <a:lstStyle/>
        <a:p>
          <a:endParaRPr lang="en-US"/>
        </a:p>
      </dgm:t>
    </dgm:pt>
    <dgm:pt modelId="{8D62A7AE-8BFA-430D-8466-642D4E24B2AA}" type="sibTrans" cxnId="{67081171-826E-44F8-AFE8-6BF8E64453CB}">
      <dgm:prSet/>
      <dgm:spPr/>
      <dgm:t>
        <a:bodyPr/>
        <a:lstStyle/>
        <a:p>
          <a:endParaRPr lang="en-US"/>
        </a:p>
      </dgm:t>
    </dgm:pt>
    <dgm:pt modelId="{A82DA68A-9D08-4C13-8E78-6ACF3757604F}" type="pres">
      <dgm:prSet presAssocID="{8D14594E-3ED3-4F98-8488-C7FE20CDDA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BAE713-7EA3-4985-8DEB-347231CD60FD}" type="pres">
      <dgm:prSet presAssocID="{C7ECB7BF-58BC-463B-B5FB-EB88C269ECDC}" presName="hierRoot1" presStyleCnt="0">
        <dgm:presLayoutVars>
          <dgm:hierBranch val="init"/>
        </dgm:presLayoutVars>
      </dgm:prSet>
      <dgm:spPr/>
    </dgm:pt>
    <dgm:pt modelId="{6BCC1387-F546-4230-8FC1-F7634F0125FA}" type="pres">
      <dgm:prSet presAssocID="{C7ECB7BF-58BC-463B-B5FB-EB88C269ECDC}" presName="rootComposite1" presStyleCnt="0"/>
      <dgm:spPr/>
    </dgm:pt>
    <dgm:pt modelId="{63138BC1-582F-45C1-8B90-533AA0F6104F}" type="pres">
      <dgm:prSet presAssocID="{C7ECB7BF-58BC-463B-B5FB-EB88C269ECDC}" presName="rootText1" presStyleLbl="node0" presStyleIdx="0" presStyleCnt="2">
        <dgm:presLayoutVars>
          <dgm:chPref val="3"/>
        </dgm:presLayoutVars>
      </dgm:prSet>
      <dgm:spPr/>
    </dgm:pt>
    <dgm:pt modelId="{2641C9A5-424C-43C8-9338-C47153DAF749}" type="pres">
      <dgm:prSet presAssocID="{C7ECB7BF-58BC-463B-B5FB-EB88C269ECDC}" presName="rootConnector1" presStyleLbl="node1" presStyleIdx="0" presStyleCnt="0"/>
      <dgm:spPr/>
    </dgm:pt>
    <dgm:pt modelId="{F2C0C2A7-EC44-4E78-9AAB-9D6EA09AAC93}" type="pres">
      <dgm:prSet presAssocID="{C7ECB7BF-58BC-463B-B5FB-EB88C269ECDC}" presName="hierChild2" presStyleCnt="0"/>
      <dgm:spPr/>
    </dgm:pt>
    <dgm:pt modelId="{43730AAC-45CE-40E8-9096-479D933D8E52}" type="pres">
      <dgm:prSet presAssocID="{C7ECB7BF-58BC-463B-B5FB-EB88C269ECDC}" presName="hierChild3" presStyleCnt="0"/>
      <dgm:spPr/>
    </dgm:pt>
    <dgm:pt modelId="{7874DC53-8482-444A-8A71-9B5693ECCF71}" type="pres">
      <dgm:prSet presAssocID="{FC65B025-E3CD-4F19-9FF1-9593B0AEF846}" presName="hierRoot1" presStyleCnt="0">
        <dgm:presLayoutVars>
          <dgm:hierBranch val="init"/>
        </dgm:presLayoutVars>
      </dgm:prSet>
      <dgm:spPr/>
    </dgm:pt>
    <dgm:pt modelId="{76225A88-E420-4069-BB8E-44F261944B27}" type="pres">
      <dgm:prSet presAssocID="{FC65B025-E3CD-4F19-9FF1-9593B0AEF846}" presName="rootComposite1" presStyleCnt="0"/>
      <dgm:spPr/>
    </dgm:pt>
    <dgm:pt modelId="{9E1AD58A-2E21-4341-98AE-60AA125C8BB7}" type="pres">
      <dgm:prSet presAssocID="{FC65B025-E3CD-4F19-9FF1-9593B0AEF846}" presName="rootText1" presStyleLbl="node0" presStyleIdx="1" presStyleCnt="2">
        <dgm:presLayoutVars>
          <dgm:chPref val="3"/>
        </dgm:presLayoutVars>
      </dgm:prSet>
      <dgm:spPr/>
    </dgm:pt>
    <dgm:pt modelId="{7B6C2D86-890A-4469-AB98-98C7D0C6598C}" type="pres">
      <dgm:prSet presAssocID="{FC65B025-E3CD-4F19-9FF1-9593B0AEF846}" presName="rootConnector1" presStyleLbl="node1" presStyleIdx="0" presStyleCnt="0"/>
      <dgm:spPr/>
    </dgm:pt>
    <dgm:pt modelId="{3D90B41F-8A33-4E61-86F3-3F223D3B8423}" type="pres">
      <dgm:prSet presAssocID="{FC65B025-E3CD-4F19-9FF1-9593B0AEF846}" presName="hierChild2" presStyleCnt="0"/>
      <dgm:spPr/>
    </dgm:pt>
    <dgm:pt modelId="{AF1838C4-04C5-45F8-9759-7F7165221E05}" type="pres">
      <dgm:prSet presAssocID="{FC65B025-E3CD-4F19-9FF1-9593B0AEF846}" presName="hierChild3" presStyleCnt="0"/>
      <dgm:spPr/>
    </dgm:pt>
  </dgm:ptLst>
  <dgm:cxnLst>
    <dgm:cxn modelId="{5C4D7201-9C5F-4BC5-ADF6-C001CA6CA22B}" type="presOf" srcId="{C7ECB7BF-58BC-463B-B5FB-EB88C269ECDC}" destId="{63138BC1-582F-45C1-8B90-533AA0F6104F}" srcOrd="0" destOrd="0" presId="urn:microsoft.com/office/officeart/2009/3/layout/HorizontalOrganizationChart"/>
    <dgm:cxn modelId="{984F0003-6CFC-470D-8ADF-F62868670860}" srcId="{8D14594E-3ED3-4F98-8488-C7FE20CDDAC2}" destId="{C7ECB7BF-58BC-463B-B5FB-EB88C269ECDC}" srcOrd="0" destOrd="0" parTransId="{682F3852-2D56-48BA-BE9B-1DA292646D49}" sibTransId="{659FADD0-6F07-427A-97E0-354353FF333E}"/>
    <dgm:cxn modelId="{67081171-826E-44F8-AFE8-6BF8E64453CB}" srcId="{8D14594E-3ED3-4F98-8488-C7FE20CDDAC2}" destId="{FC65B025-E3CD-4F19-9FF1-9593B0AEF846}" srcOrd="1" destOrd="0" parTransId="{D992D26F-9B3C-49F0-9F29-EDA329B745C8}" sibTransId="{8D62A7AE-8BFA-430D-8466-642D4E24B2AA}"/>
    <dgm:cxn modelId="{75C07B7E-E702-4C5E-9A85-181B378E7169}" type="presOf" srcId="{C7ECB7BF-58BC-463B-B5FB-EB88C269ECDC}" destId="{2641C9A5-424C-43C8-9338-C47153DAF749}" srcOrd="1" destOrd="0" presId="urn:microsoft.com/office/officeart/2009/3/layout/HorizontalOrganizationChart"/>
    <dgm:cxn modelId="{2580D5DB-3744-4A59-B99F-5B3DECA5B334}" type="presOf" srcId="{FC65B025-E3CD-4F19-9FF1-9593B0AEF846}" destId="{9E1AD58A-2E21-4341-98AE-60AA125C8BB7}" srcOrd="0" destOrd="0" presId="urn:microsoft.com/office/officeart/2009/3/layout/HorizontalOrganizationChart"/>
    <dgm:cxn modelId="{D164D6EF-9026-43D3-A320-23F53BBE39AF}" type="presOf" srcId="{8D14594E-3ED3-4F98-8488-C7FE20CDDAC2}" destId="{A82DA68A-9D08-4C13-8E78-6ACF3757604F}" srcOrd="0" destOrd="0" presId="urn:microsoft.com/office/officeart/2009/3/layout/HorizontalOrganizationChart"/>
    <dgm:cxn modelId="{F8EA5CF7-3EAD-44E8-94CB-F626E5189EBF}" type="presOf" srcId="{FC65B025-E3CD-4F19-9FF1-9593B0AEF846}" destId="{7B6C2D86-890A-4469-AB98-98C7D0C6598C}" srcOrd="1" destOrd="0" presId="urn:microsoft.com/office/officeart/2009/3/layout/HorizontalOrganizationChart"/>
    <dgm:cxn modelId="{CDB4F63D-36F3-487D-9DFA-6E570B5FC057}" type="presParOf" srcId="{A82DA68A-9D08-4C13-8E78-6ACF3757604F}" destId="{73BAE713-7EA3-4985-8DEB-347231CD60FD}" srcOrd="0" destOrd="0" presId="urn:microsoft.com/office/officeart/2009/3/layout/HorizontalOrganizationChart"/>
    <dgm:cxn modelId="{CEEAEBEC-C566-42F7-B36E-187D807F3C39}" type="presParOf" srcId="{73BAE713-7EA3-4985-8DEB-347231CD60FD}" destId="{6BCC1387-F546-4230-8FC1-F7634F0125FA}" srcOrd="0" destOrd="0" presId="urn:microsoft.com/office/officeart/2009/3/layout/HorizontalOrganizationChart"/>
    <dgm:cxn modelId="{C6A0AC14-AA9F-4BC7-BBB3-974525F68393}" type="presParOf" srcId="{6BCC1387-F546-4230-8FC1-F7634F0125FA}" destId="{63138BC1-582F-45C1-8B90-533AA0F6104F}" srcOrd="0" destOrd="0" presId="urn:microsoft.com/office/officeart/2009/3/layout/HorizontalOrganizationChart"/>
    <dgm:cxn modelId="{A3E76009-FA0F-4863-8198-72BEA4EA5C2E}" type="presParOf" srcId="{6BCC1387-F546-4230-8FC1-F7634F0125FA}" destId="{2641C9A5-424C-43C8-9338-C47153DAF749}" srcOrd="1" destOrd="0" presId="urn:microsoft.com/office/officeart/2009/3/layout/HorizontalOrganizationChart"/>
    <dgm:cxn modelId="{052460E2-3D7E-47E6-8B9B-28C2030BC7B3}" type="presParOf" srcId="{73BAE713-7EA3-4985-8DEB-347231CD60FD}" destId="{F2C0C2A7-EC44-4E78-9AAB-9D6EA09AAC93}" srcOrd="1" destOrd="0" presId="urn:microsoft.com/office/officeart/2009/3/layout/HorizontalOrganizationChart"/>
    <dgm:cxn modelId="{E8EF2EED-95C6-47AB-B604-89466EABE58D}" type="presParOf" srcId="{73BAE713-7EA3-4985-8DEB-347231CD60FD}" destId="{43730AAC-45CE-40E8-9096-479D933D8E52}" srcOrd="2" destOrd="0" presId="urn:microsoft.com/office/officeart/2009/3/layout/HorizontalOrganizationChart"/>
    <dgm:cxn modelId="{00712EEE-8CF2-4B4D-9EB2-3A62439A90B2}" type="presParOf" srcId="{A82DA68A-9D08-4C13-8E78-6ACF3757604F}" destId="{7874DC53-8482-444A-8A71-9B5693ECCF71}" srcOrd="1" destOrd="0" presId="urn:microsoft.com/office/officeart/2009/3/layout/HorizontalOrganizationChart"/>
    <dgm:cxn modelId="{9F1AF43A-2609-4E7B-B51F-D4AB9C5AAF49}" type="presParOf" srcId="{7874DC53-8482-444A-8A71-9B5693ECCF71}" destId="{76225A88-E420-4069-BB8E-44F261944B27}" srcOrd="0" destOrd="0" presId="urn:microsoft.com/office/officeart/2009/3/layout/HorizontalOrganizationChart"/>
    <dgm:cxn modelId="{3AF542FF-29D3-48BD-A5EF-15D72F87BD34}" type="presParOf" srcId="{76225A88-E420-4069-BB8E-44F261944B27}" destId="{9E1AD58A-2E21-4341-98AE-60AA125C8BB7}" srcOrd="0" destOrd="0" presId="urn:microsoft.com/office/officeart/2009/3/layout/HorizontalOrganizationChart"/>
    <dgm:cxn modelId="{CB558F27-0E8E-40CD-9E58-3E584EFC4BCE}" type="presParOf" srcId="{76225A88-E420-4069-BB8E-44F261944B27}" destId="{7B6C2D86-890A-4469-AB98-98C7D0C6598C}" srcOrd="1" destOrd="0" presId="urn:microsoft.com/office/officeart/2009/3/layout/HorizontalOrganizationChart"/>
    <dgm:cxn modelId="{BE5BCA4C-F5C5-4824-AF75-770D50572425}" type="presParOf" srcId="{7874DC53-8482-444A-8A71-9B5693ECCF71}" destId="{3D90B41F-8A33-4E61-86F3-3F223D3B8423}" srcOrd="1" destOrd="0" presId="urn:microsoft.com/office/officeart/2009/3/layout/HorizontalOrganizationChart"/>
    <dgm:cxn modelId="{08447958-7D99-465E-80F9-84C2455A881E}" type="presParOf" srcId="{7874DC53-8482-444A-8A71-9B5693ECCF71}" destId="{AF1838C4-04C5-45F8-9759-7F7165221E0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38BC1-582F-45C1-8B90-533AA0F6104F}">
      <dsp:nvSpPr>
        <dsp:cNvPr id="0" name=""/>
        <dsp:cNvSpPr/>
      </dsp:nvSpPr>
      <dsp:spPr>
        <a:xfrm>
          <a:off x="709" y="704041"/>
          <a:ext cx="5809709" cy="1771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Kanta-Häme ja </a:t>
          </a:r>
          <a:r>
            <a:rPr lang="en-US" sz="3800" kern="1200" err="1"/>
            <a:t>Pirkanmaa</a:t>
          </a:r>
          <a:endParaRPr lang="en-US" sz="3800" kern="1200"/>
        </a:p>
      </dsp:txBody>
      <dsp:txXfrm>
        <a:off x="709" y="704041"/>
        <a:ext cx="5809709" cy="1771961"/>
      </dsp:txXfrm>
    </dsp:sp>
    <dsp:sp modelId="{9E1AD58A-2E21-4341-98AE-60AA125C8BB7}">
      <dsp:nvSpPr>
        <dsp:cNvPr id="0" name=""/>
        <dsp:cNvSpPr/>
      </dsp:nvSpPr>
      <dsp:spPr>
        <a:xfrm>
          <a:off x="709" y="3202216"/>
          <a:ext cx="5809709" cy="1771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err="1">
              <a:latin typeface="Aptos Display" panose="02110004020202020204"/>
            </a:rPr>
            <a:t>Seurakunnat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ovat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itsenäisiä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toimintayksiköitä</a:t>
          </a:r>
          <a:r>
            <a:rPr lang="en-US" sz="3800" kern="1200">
              <a:latin typeface="Aptos Display" panose="02110004020202020204"/>
            </a:rPr>
            <a:t> ja </a:t>
          </a:r>
          <a:r>
            <a:rPr lang="en-US" sz="3800" kern="1200" err="1">
              <a:latin typeface="Aptos Display" panose="02110004020202020204"/>
            </a:rPr>
            <a:t>vastaavat</a:t>
          </a:r>
          <a:r>
            <a:rPr lang="en-US" sz="3800" kern="1200">
              <a:latin typeface="Aptos Display" panose="02110004020202020204"/>
            </a:rPr>
            <a:t> alueensa toiminnasta</a:t>
          </a:r>
          <a:endParaRPr lang="en-US" sz="3800" kern="1200"/>
        </a:p>
      </dsp:txBody>
      <dsp:txXfrm>
        <a:off x="709" y="3202216"/>
        <a:ext cx="5809709" cy="17719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38BC1-582F-45C1-8B90-533AA0F6104F}">
      <dsp:nvSpPr>
        <dsp:cNvPr id="0" name=""/>
        <dsp:cNvSpPr/>
      </dsp:nvSpPr>
      <dsp:spPr>
        <a:xfrm>
          <a:off x="709" y="704041"/>
          <a:ext cx="5809709" cy="1771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latin typeface="Aptos Display" panose="02110004020202020204"/>
            </a:rPr>
            <a:t>Tampere, </a:t>
          </a:r>
          <a:r>
            <a:rPr lang="en-US" sz="3800" kern="1200" err="1">
              <a:latin typeface="Aptos Display" panose="02110004020202020204"/>
            </a:rPr>
            <a:t>Itäinen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Pirkanmaa</a:t>
          </a:r>
          <a:r>
            <a:rPr lang="en-US" sz="3800" kern="1200">
              <a:latin typeface="Aptos Display" panose="02110004020202020204"/>
            </a:rPr>
            <a:t>, Läntinen </a:t>
          </a:r>
          <a:r>
            <a:rPr lang="en-US" sz="3800" kern="1200" err="1">
              <a:latin typeface="Aptos Display" panose="02110004020202020204"/>
            </a:rPr>
            <a:t>Pirkanmaa</a:t>
          </a:r>
          <a:r>
            <a:rPr lang="en-US" sz="3800" kern="1200">
              <a:latin typeface="Aptos Display" panose="02110004020202020204"/>
            </a:rPr>
            <a:t>, Kanta-Häme</a:t>
          </a:r>
          <a:endParaRPr lang="en-US" sz="3800" kern="1200"/>
        </a:p>
      </dsp:txBody>
      <dsp:txXfrm>
        <a:off x="709" y="704041"/>
        <a:ext cx="5809709" cy="1771961"/>
      </dsp:txXfrm>
    </dsp:sp>
    <dsp:sp modelId="{9E1AD58A-2E21-4341-98AE-60AA125C8BB7}">
      <dsp:nvSpPr>
        <dsp:cNvPr id="0" name=""/>
        <dsp:cNvSpPr/>
      </dsp:nvSpPr>
      <dsp:spPr>
        <a:xfrm>
          <a:off x="709" y="3202216"/>
          <a:ext cx="5809709" cy="1771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err="1">
              <a:latin typeface="Aptos Display" panose="02110004020202020204"/>
            </a:rPr>
            <a:t>Seurakunnat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ovat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itsenäisiä</a:t>
          </a:r>
          <a:r>
            <a:rPr lang="en-US" sz="3800" kern="1200">
              <a:latin typeface="Aptos Display" panose="02110004020202020204"/>
            </a:rPr>
            <a:t> </a:t>
          </a:r>
          <a:r>
            <a:rPr lang="en-US" sz="3800" kern="1200" err="1">
              <a:latin typeface="Aptos Display" panose="02110004020202020204"/>
            </a:rPr>
            <a:t>toimintayksiköitä</a:t>
          </a:r>
          <a:r>
            <a:rPr lang="en-US" sz="3800" kern="1200">
              <a:latin typeface="Aptos Display" panose="02110004020202020204"/>
            </a:rPr>
            <a:t> ja </a:t>
          </a:r>
          <a:r>
            <a:rPr lang="en-US" sz="3800" kern="1200" err="1">
              <a:latin typeface="Aptos Display" panose="02110004020202020204"/>
            </a:rPr>
            <a:t>vastaavat</a:t>
          </a:r>
          <a:r>
            <a:rPr lang="en-US" sz="3800" kern="1200">
              <a:latin typeface="Aptos Display" panose="02110004020202020204"/>
            </a:rPr>
            <a:t> alueensa toiminnasta</a:t>
          </a:r>
          <a:endParaRPr lang="en-US" sz="3800" kern="1200"/>
        </a:p>
      </dsp:txBody>
      <dsp:txXfrm>
        <a:off x="709" y="3202216"/>
        <a:ext cx="5809709" cy="1771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FF180-0A16-4F0F-A0B2-0E59786B3AB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70DF9-026F-4ACB-A892-00A6545EB7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31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48F75-80ED-EE4A-8157-1381D4995F42}" type="slidenum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44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E0232-6857-0962-786D-43674AF10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4741673-D614-708E-F2F5-CB704EB2B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8E7581-31F7-73D1-B215-B3664001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0E18AE-8283-D0CE-51A3-1CE69A2B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35166B-1FEB-00F4-827E-2EC5F351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70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B5766C-070C-04F0-553B-4493E49E3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DFA83FD-A322-6DCB-3DC3-18542D35D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C877D9-2CA1-2204-60E1-A7577A38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F1B310-9137-0BA5-CF57-0AA50004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FAB725-E277-59D1-6D5C-4ABD4852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3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946C2C5-EF69-2DA5-D882-B3132539C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C1FFD6E-97E1-279F-785F-35BBD82F0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654716-7521-DBCA-F754-54ED8BF6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E98B96-1AD6-12AE-E180-1DEAA125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7CA8E8-D12C-3697-EBE0-88ED8E4B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538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E12B8B6A-8D33-87DC-099D-DDC2F2EA3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11"/>
          <a:stretch/>
        </p:blipFill>
        <p:spPr>
          <a:xfrm>
            <a:off x="-1" y="25923"/>
            <a:ext cx="5359383" cy="49896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C59B697-1A80-7E96-6550-EA4066CBE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640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FF3A0A9-F1EC-A460-9934-355624CED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56082"/>
            <a:ext cx="9144000" cy="954972"/>
          </a:xfrm>
        </p:spPr>
        <p:txBody>
          <a:bodyPr/>
          <a:lstStyle>
            <a:lvl1pPr marL="0" indent="0" algn="ctr">
              <a:buNone/>
              <a:defRPr sz="24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3492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88A08-B0AE-89E1-8FB9-C05C2173B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2576407"/>
            <a:ext cx="983615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4F31C-51B7-530C-EDE8-2F0A45197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850" y="5056082"/>
            <a:ext cx="9836150" cy="954972"/>
          </a:xfrm>
        </p:spPr>
        <p:txBody>
          <a:bodyPr/>
          <a:lstStyle>
            <a:lvl1pPr marL="0" indent="0" algn="l">
              <a:buNone/>
              <a:defRPr sz="24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679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C59B697-1A80-7E96-6550-EA4066CBE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640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FF3A0A9-F1EC-A460-9934-355624CED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56082"/>
            <a:ext cx="9144000" cy="954972"/>
          </a:xfrm>
        </p:spPr>
        <p:txBody>
          <a:bodyPr/>
          <a:lstStyle>
            <a:lvl1pPr marL="0" indent="0" algn="ctr">
              <a:buNone/>
              <a:defRPr sz="24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870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F313A-C00C-E84F-7426-3B4FF21D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DAC32-CE5F-151D-2642-6F2AD74FE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>
              <a:defRPr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2pPr>
            <a:lvl3pPr>
              <a:defRPr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3pPr>
            <a:lvl4pPr>
              <a:defRPr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4pPr>
            <a:lvl5pPr>
              <a:defRPr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8510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7E06-43EB-1902-19D4-E6A83B276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8E14E-9B59-D8C8-8233-5F0B17544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86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3312-0048-AFE1-CF87-6BC3844A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1965-0440-3BE8-2EC3-11115E2A2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8607D-D6A4-8AC0-950A-C8258A7C9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540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7738-87F0-7541-F93C-0B87F175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81ED8-174E-FF16-E3A5-021553FE9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D4004-E4D7-0BDA-EBBC-B6CF7F485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79BC5-884F-97D1-2321-D6FC38279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3E5A94-AFCC-6B82-843D-516DC0EF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322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88A7-B2FA-2D60-688E-E7C831FB3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24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98DCC-BE79-874D-A1A2-78C47CF6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E5D4A6-B294-9DCD-3864-4AF86F40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9F27D-BBD8-1734-1AA5-8B1A9419E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60862B-DB59-C1AD-4698-31C0500E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B411CA-455E-BC2F-0E4F-F50073FD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087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039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_no_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29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9183246-E9C4-DD1E-0094-57A3774F0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1"/>
            <a:ext cx="6083999" cy="6857999"/>
          </a:xfrm>
        </p:spPr>
        <p:txBody>
          <a:bodyPr/>
          <a:lstStyle>
            <a:lvl1pPr marL="0" indent="0">
              <a:buNone/>
              <a:defRPr sz="32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B125BF-3D51-2A90-8A22-8F89F529C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680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A614A26-32BB-5718-96E2-47280B845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5199"/>
            <a:ext cx="4680000" cy="46676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5679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C59B697-1A80-7E96-6550-EA4066CBE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640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FF3A0A9-F1EC-A460-9934-355624CED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56082"/>
            <a:ext cx="9144000" cy="954972"/>
          </a:xfrm>
        </p:spPr>
        <p:txBody>
          <a:bodyPr/>
          <a:lstStyle>
            <a:lvl1pPr marL="0" indent="0" algn="ctr">
              <a:buNone/>
              <a:defRPr sz="2400" b="0" i="0">
                <a:latin typeface="Aptos" panose="020B0004020202020204" pitchFamily="34" charset="0"/>
                <a:ea typeface="Open Sans Light" pitchFamily="2" charset="0"/>
                <a:cs typeface="Open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5796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1613650-24A9-17C1-A2BB-6F2CC10F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96413"/>
            <a:ext cx="5257800" cy="5380550"/>
          </a:xfrm>
        </p:spPr>
        <p:txBody>
          <a:bodyPr anchor="ctr">
            <a:normAutofit fontScale="92500" lnSpcReduction="20000"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Logot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Värit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Piktogrammit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Taustakuviot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Typografia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Kuv</a:t>
            </a:r>
            <a:r>
              <a:rPr lang="fi-FI"/>
              <a:t>a- ja videomaailma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>
                <a:ea typeface="Open Sans Light" pitchFamily="2" charset="0"/>
                <a:cs typeface="Open Sans Light" pitchFamily="2" charset="0"/>
              </a:rPr>
              <a:t>Somepohjat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fi-FI"/>
              <a:t>Design System ja </a:t>
            </a:r>
            <a:r>
              <a:rPr lang="fi-FI">
                <a:ea typeface="Open Sans Light" pitchFamily="2" charset="0"/>
                <a:cs typeface="Open Sans Light" pitchFamily="2" charset="0"/>
              </a:rPr>
              <a:t>yhteinen tekeminen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9133F8-6E28-06B9-5B9C-C9A3C618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796413"/>
            <a:ext cx="5097895" cy="5380550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10737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3312-0048-AFE1-CF87-6BC3844A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4B247E31-166A-506D-FA30-555E9A162AE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728000"/>
            <a:ext cx="10515600" cy="42430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69771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E8902-D0FA-7A56-B6C0-2E7F7BC5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5DA9C213-9AE6-A902-F4A9-2C720CA1C1A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0" y="1728000"/>
            <a:ext cx="10515600" cy="4244400"/>
          </a:xfrm>
        </p:spPr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9540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6F5A4C-4C25-AC4A-2BDF-17CE8BBE5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AB02AF3-72B7-D229-7AF2-92EF8159A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943608-05B5-AA9C-E08E-418DB3FA7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BC6367-8AAB-6943-7FF1-D9833B46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8F0639-FBA6-4BA1-86D1-77B20229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68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B786FC-31BC-B93C-E266-40852CFF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E6F367-E290-FDEA-4F84-686F25A88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1B65CB9-C864-E567-60D6-86D2012D9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43A9BF8-70AF-B53B-C33B-40848D23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7C03F16-8401-0D2E-DA47-E3195818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04C818-9A72-30DA-587F-CDEB8712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6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351C3D-6D17-78F0-2EA6-9F6B9B49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8F89C9-0B3D-961E-F7E9-CB42DBB8E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BB3C53D-EF5A-1C07-F8FD-96577DB28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16CDD36-0493-D14C-2B34-718DF0CA6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62BFE9F-F535-3E6B-573E-2DD021619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1CCB01D-2A88-DF03-7C24-FD3A6D84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1521402-ABA7-38C9-CF9B-4C146BBD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DDF9F0E-57D7-025F-87C2-30BC9EAA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36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3F4BB0-123F-B750-1471-F25B2814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FFDA070-C316-04BA-5C77-EA3F9EC5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3FDA6AB-147E-4633-08C1-C97A7239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EF54D6C-583F-8CE0-1BF3-FA9C5C22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73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2A1DBBE-8BB3-5504-1DAB-6F6AB61C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F591FD1-FC64-9C21-7898-35EC220E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7967C93-104F-1CD7-348B-F583749A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57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4E9C91-3381-62B4-ED78-F15973804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331209-B3AB-C5EF-094A-5B0F18F52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54143D-85D1-5A76-8360-239853DAB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A02CA55-9085-A6CF-102A-85D9E8DB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6A4049B-4D89-BFED-C7FC-08D22443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134A3B8-BF6B-0D6D-89D1-2ACA6927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1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41877A-6869-0C9B-FA5A-B288AB48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2D63EB9-B5A0-DB3A-B24F-33B473B3E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CA6A339-E293-6638-DF9C-8413E5424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60670C2-3218-2A3B-C0CA-0CD0E1F9E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7E412E7-8F2A-9799-3685-F02F19AC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AE66D0F-E32D-1754-9A00-695254B6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673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F5FAC19-049B-C8BF-E79A-D012D9F0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2126FB-E530-A1D9-10B6-83597F65B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C0DAD8-792D-87B9-E6AE-EF6EEBF74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F83DDD-A6AD-44AA-B04C-6AEB6B445044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DD867B-35C1-558B-A9FA-457B33809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8D7FCF-E162-B6EB-A0E0-BEF4BD36F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1C2D79-E26F-42A0-A327-B74E954237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23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42E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3ED16C-168C-66D7-84C8-21F0273E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0B809-491A-5127-EDDB-98B1C99D8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A0B1827-7C1E-B44A-572C-3F0A0397326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10986000" y="26541"/>
            <a:ext cx="1206000" cy="120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78FC70-F9D3-BAAF-BF20-4F12B5AB186F}"/>
              </a:ext>
            </a:extLst>
          </p:cNvPr>
          <p:cNvSpPr txBox="1"/>
          <p:nvPr userDrawn="1"/>
        </p:nvSpPr>
        <p:spPr>
          <a:xfrm>
            <a:off x="10986000" y="6353175"/>
            <a:ext cx="1023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4932625-D739-FD4C-938E-DD5AB2BE4F53}" type="slidenum">
              <a:rPr lang="fi-FI" sz="1600" smtClean="0">
                <a:solidFill>
                  <a:srgbClr val="EEB6DD"/>
                </a:solidFill>
              </a:rPr>
              <a:t>‹#›</a:t>
            </a:fld>
            <a:endParaRPr lang="fi-FI" sz="1600">
              <a:solidFill>
                <a:srgbClr val="EEB6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ptos Black" panose="020B0004020202020204" pitchFamily="34" charset="0"/>
          <a:ea typeface="Open Sans Extrabold" pitchFamily="2" charset="0"/>
          <a:cs typeface="Open Sans Extrabold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Open Sans Light" pitchFamily="2" charset="0"/>
          <a:cs typeface="Open Sans Light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200" b="0" i="0" kern="1200">
          <a:solidFill>
            <a:schemeClr val="bg1"/>
          </a:solidFill>
          <a:latin typeface="+mn-lt"/>
          <a:ea typeface="Open Sans Light" pitchFamily="2" charset="0"/>
          <a:cs typeface="Open Sans Light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Open Sans Light" pitchFamily="2" charset="0"/>
          <a:cs typeface="Open Sans Light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Open Sans Light" pitchFamily="2" charset="0"/>
          <a:cs typeface="Open Sans Light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Open Sans Light" pitchFamily="2" charset="0"/>
          <a:cs typeface="Open Sans Light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CD34C6A-015A-A681-E25C-7C1BA2303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428" y="5151877"/>
            <a:ext cx="10559143" cy="1379552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fi-FI" sz="4900" dirty="0">
                <a:latin typeface="Aptos"/>
                <a:ea typeface="Open Sans Light"/>
                <a:cs typeface="Open Sans Light"/>
              </a:rPr>
              <a:t>Työryhmä:</a:t>
            </a:r>
            <a:br>
              <a:rPr lang="fi-FI" sz="4900" dirty="0">
                <a:latin typeface="Aptos"/>
                <a:ea typeface="Open Sans Light"/>
                <a:cs typeface="Open Sans Light"/>
              </a:rPr>
            </a:br>
            <a:r>
              <a:rPr lang="fi-FI" sz="4900" dirty="0">
                <a:latin typeface="Aptos"/>
                <a:ea typeface="Open Sans Light"/>
                <a:cs typeface="Open Sans Light"/>
              </a:rPr>
              <a:t>Birgitta Bragge, Liisa Ilvesluoto, Rami Jokinen, Katja Karintaus, Mika Piittala siht., Olli-Pekka Silfverhuth pj.,  Taina </a:t>
            </a:r>
            <a:r>
              <a:rPr lang="fi-FI" sz="4900" dirty="0" err="1">
                <a:latin typeface="Aptos"/>
                <a:ea typeface="Open Sans Light"/>
                <a:cs typeface="Open Sans Light"/>
              </a:rPr>
              <a:t>Tarver</a:t>
            </a:r>
            <a:r>
              <a:rPr lang="fi-FI" sz="4900" dirty="0">
                <a:latin typeface="Aptos"/>
                <a:ea typeface="Open Sans Light"/>
                <a:cs typeface="Open Sans Light"/>
              </a:rPr>
              <a:t>, Joonas Tolvanen, Tiitta Ärnfors. 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8F937AE3-61F4-8F66-082D-C5BDC1161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58258"/>
            <a:ext cx="9144000" cy="2387600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tabLst/>
              <a:defRPr/>
            </a:pPr>
            <a:r>
              <a:rPr kumimoji="0" lang="fi-FI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/>
                <a:ea typeface="Open Sans Light"/>
                <a:cs typeface="Open Sans Light"/>
              </a:rPr>
              <a:t>Tampereen hiippakunnan tulevaisuustyö Taloustyöryhmän raportti</a:t>
            </a:r>
            <a:b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/>
                <a:ea typeface="Open Sans Light"/>
                <a:cs typeface="Open Sans Light"/>
              </a:rPr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291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906F88B-0A7E-4454-0C1E-665892D32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fi-FI" sz="5400">
                <a:solidFill>
                  <a:srgbClr val="FFFFFF"/>
                </a:solidFill>
              </a:rPr>
              <a:t>Neljä mallia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84E9FF-B151-8050-D6A0-09646EF2A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8781" y="1263581"/>
            <a:ext cx="6789106" cy="466448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/>
              <a:t>Kahden </a:t>
            </a:r>
            <a:r>
              <a:rPr lang="en-US" b="1" err="1"/>
              <a:t>yhtymän</a:t>
            </a:r>
            <a:r>
              <a:rPr lang="en-US" b="1"/>
              <a:t> </a:t>
            </a:r>
            <a:r>
              <a:rPr lang="en-US" b="1" err="1"/>
              <a:t>malli</a:t>
            </a:r>
            <a:endParaRPr lang="en-US" b="1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err="1"/>
              <a:t>Pirkanmaa</a:t>
            </a:r>
            <a:r>
              <a:rPr lang="en-US" sz="2800"/>
              <a:t> ja Kanta-Häme 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400"/>
              <a:t>(2 y-</a:t>
            </a:r>
            <a:r>
              <a:rPr lang="en-US" sz="2400" err="1"/>
              <a:t>tunnusta</a:t>
            </a:r>
            <a:r>
              <a:rPr lang="en-US" sz="2400"/>
              <a:t>)</a:t>
            </a:r>
          </a:p>
          <a:p>
            <a:r>
              <a:rPr lang="en-US" b="1" err="1"/>
              <a:t>Neljän</a:t>
            </a:r>
            <a:r>
              <a:rPr lang="en-US" b="1"/>
              <a:t> </a:t>
            </a:r>
            <a:r>
              <a:rPr lang="en-US" b="1" err="1"/>
              <a:t>yhtymän</a:t>
            </a:r>
            <a:r>
              <a:rPr lang="en-US" b="1"/>
              <a:t> </a:t>
            </a:r>
            <a:r>
              <a:rPr lang="en-US" b="1" err="1"/>
              <a:t>malli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/>
              <a:t>Tampere, </a:t>
            </a:r>
            <a:r>
              <a:rPr lang="en-US" b="1" err="1"/>
              <a:t>Itäinen</a:t>
            </a:r>
            <a:r>
              <a:rPr lang="en-US" b="1"/>
              <a:t> </a:t>
            </a:r>
            <a:r>
              <a:rPr lang="en-US" b="1" err="1"/>
              <a:t>Pirkanmaa</a:t>
            </a:r>
            <a:r>
              <a:rPr lang="en-US" b="1"/>
              <a:t>, Läntinen </a:t>
            </a:r>
            <a:r>
              <a:rPr lang="en-US" b="1" err="1"/>
              <a:t>Pirkanmaa</a:t>
            </a:r>
            <a:r>
              <a:rPr lang="en-US" b="1"/>
              <a:t> ja Kanta-Häme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(4 y-</a:t>
            </a:r>
            <a:r>
              <a:rPr lang="en-US" err="1"/>
              <a:t>tunnusta</a:t>
            </a:r>
            <a:r>
              <a:rPr lang="en-US"/>
              <a:t>)</a:t>
            </a:r>
          </a:p>
          <a:p>
            <a:r>
              <a:rPr lang="en-US" b="1" err="1"/>
              <a:t>Palveluiden</a:t>
            </a:r>
            <a:r>
              <a:rPr lang="en-US" b="1"/>
              <a:t> </a:t>
            </a:r>
            <a:r>
              <a:rPr lang="en-US" b="1" err="1"/>
              <a:t>ostomalli</a:t>
            </a:r>
            <a:endParaRPr lang="en-US" b="1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err="1"/>
              <a:t>Vastuuseurakunnat</a:t>
            </a:r>
            <a:r>
              <a:rPr lang="en-US" sz="2800"/>
              <a:t> + </a:t>
            </a:r>
            <a:r>
              <a:rPr lang="en-US" sz="2800" err="1"/>
              <a:t>laajennettu</a:t>
            </a:r>
            <a:r>
              <a:rPr lang="en-US" sz="2800"/>
              <a:t> Kipa 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400"/>
              <a:t>(</a:t>
            </a:r>
            <a:r>
              <a:rPr lang="en-US" sz="2400" err="1"/>
              <a:t>seurakunnilla</a:t>
            </a:r>
            <a:r>
              <a:rPr lang="en-US" sz="2400"/>
              <a:t> </a:t>
            </a:r>
            <a:r>
              <a:rPr lang="en-US" sz="2400" err="1"/>
              <a:t>omat</a:t>
            </a:r>
            <a:r>
              <a:rPr lang="en-US" sz="2400"/>
              <a:t> y-</a:t>
            </a:r>
            <a:r>
              <a:rPr lang="en-US" sz="2400" err="1"/>
              <a:t>tunnukset</a:t>
            </a:r>
            <a:r>
              <a:rPr lang="en-US" sz="2400"/>
              <a:t>)</a:t>
            </a:r>
          </a:p>
          <a:p>
            <a:r>
              <a:rPr lang="en-US" b="1" err="1"/>
              <a:t>Seurakuntien</a:t>
            </a:r>
            <a:r>
              <a:rPr lang="en-US" b="1"/>
              <a:t> </a:t>
            </a:r>
            <a:r>
              <a:rPr lang="en-US" b="1" err="1"/>
              <a:t>ydintehtävämalli</a:t>
            </a:r>
            <a:endParaRPr lang="en-US" b="1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err="1"/>
              <a:t>Lakisääteiset</a:t>
            </a:r>
            <a:r>
              <a:rPr lang="en-US" sz="2800"/>
              <a:t> </a:t>
            </a:r>
            <a:r>
              <a:rPr lang="en-US" sz="2800" err="1"/>
              <a:t>tehtävät</a:t>
            </a:r>
            <a:r>
              <a:rPr lang="en-US" sz="2800"/>
              <a:t> + </a:t>
            </a:r>
            <a:r>
              <a:rPr lang="en-US" sz="2800" err="1"/>
              <a:t>kiinteistöt</a:t>
            </a:r>
            <a:r>
              <a:rPr lang="en-US" sz="2800"/>
              <a:t> </a:t>
            </a:r>
            <a:r>
              <a:rPr lang="en-US" sz="2800" err="1"/>
              <a:t>hoidetaan</a:t>
            </a:r>
            <a:r>
              <a:rPr lang="en-US" sz="2800"/>
              <a:t> </a:t>
            </a:r>
            <a:r>
              <a:rPr lang="en-US" sz="2800" err="1"/>
              <a:t>seurakunnissa</a:t>
            </a:r>
            <a:endParaRPr lang="en-US" sz="2800"/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400"/>
              <a:t>(</a:t>
            </a:r>
            <a:r>
              <a:rPr lang="en-US" sz="2400" err="1"/>
              <a:t>seurakunnilla</a:t>
            </a:r>
            <a:r>
              <a:rPr lang="en-US" sz="2400"/>
              <a:t> </a:t>
            </a:r>
            <a:r>
              <a:rPr lang="en-US" sz="2400" err="1"/>
              <a:t>omat</a:t>
            </a:r>
            <a:r>
              <a:rPr lang="en-US" sz="2400"/>
              <a:t> y-</a:t>
            </a:r>
            <a:r>
              <a:rPr lang="en-US" sz="2400" err="1"/>
              <a:t>tunnukset</a:t>
            </a:r>
            <a:r>
              <a:rPr lang="en-US" sz="2400"/>
              <a:t>)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8175CD-98C0-BD87-42B0-CECEA164A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9BECD49-2E17-A553-FF39-64D0D4B05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4B4122A-2AB8-ADE7-6E16-A19410F9D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76317CD-D94F-5DF7-436C-F27829477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 fontScale="90000"/>
          </a:bodyPr>
          <a:lstStyle/>
          <a:p>
            <a:r>
              <a:rPr lang="fi-FI" sz="5400">
                <a:solidFill>
                  <a:srgbClr val="FFFFFF"/>
                </a:solidFill>
              </a:rPr>
              <a:t>Kahden yhtymän malli</a:t>
            </a:r>
          </a:p>
        </p:txBody>
      </p:sp>
      <p:graphicFrame>
        <p:nvGraphicFramePr>
          <p:cNvPr id="16" name="Sisällön paikkamerkki 2">
            <a:extLst>
              <a:ext uri="{FF2B5EF4-FFF2-40B4-BE49-F238E27FC236}">
                <a16:creationId xmlns:a16="http://schemas.microsoft.com/office/drawing/2014/main" id="{2D30B787-FB28-F35C-7EB3-0486E6386C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58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C134EF-D5B8-780B-E00C-5DA2AD7D5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6FDFB1D-E3AE-5C2F-AB24-422800B32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CD3A28-4894-F773-C09F-3213A63EB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897ED9-F24D-068E-D099-3870A0ECC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 fontScale="90000"/>
          </a:bodyPr>
          <a:lstStyle/>
          <a:p>
            <a:r>
              <a:rPr lang="fi-FI" sz="5400">
                <a:solidFill>
                  <a:srgbClr val="FFFFFF"/>
                </a:solidFill>
              </a:rPr>
              <a:t>Neljän yhtymän malli</a:t>
            </a:r>
          </a:p>
        </p:txBody>
      </p:sp>
      <p:graphicFrame>
        <p:nvGraphicFramePr>
          <p:cNvPr id="16" name="Sisällön paikkamerkki 2">
            <a:extLst>
              <a:ext uri="{FF2B5EF4-FFF2-40B4-BE49-F238E27FC236}">
                <a16:creationId xmlns:a16="http://schemas.microsoft.com/office/drawing/2014/main" id="{E6736612-6DD7-F8B5-C898-8438BCDCD3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183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3652B4B-171E-1E9A-46C3-FE8A1D3B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fi-FI" sz="5400">
                <a:solidFill>
                  <a:srgbClr val="FFFFFF"/>
                </a:solidFill>
              </a:rPr>
              <a:t>Palveluiden ostomalli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47547E-3361-B22D-6653-DCFA8305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329082"/>
            <a:ext cx="5630534" cy="52946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Seurakunnissa vähintään kirkkoherran, kanttorin ja diakonin lisäksi yksi hallinto-/toimistotyöntekijä</a:t>
            </a:r>
          </a:p>
          <a:p>
            <a:r>
              <a:rPr lang="fi-FI" sz="2400" dirty="0" err="1"/>
              <a:t>Kipan</a:t>
            </a:r>
            <a:r>
              <a:rPr lang="fi-FI" sz="2400" dirty="0"/>
              <a:t> laajennettujen palveluiden laaja hyödyntäminen</a:t>
            </a:r>
            <a:endParaRPr lang="fi-FI" dirty="0"/>
          </a:p>
          <a:p>
            <a:r>
              <a:rPr lang="fi-FI" sz="2400" dirty="0"/>
              <a:t>Vastuuseurakunta-/vastuuseurakuntayhtymämalli (palvelun tuottaja)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Hautaustoimessa</a:t>
            </a:r>
          </a:p>
          <a:p>
            <a:pPr lvl="1"/>
            <a:r>
              <a:rPr lang="fi-FI" dirty="0"/>
              <a:t>Kiinteistötoimessa</a:t>
            </a:r>
          </a:p>
          <a:p>
            <a:pPr lvl="1"/>
            <a:r>
              <a:rPr lang="fi-FI" dirty="0"/>
              <a:t>Henkilöstö- / taloushallinto joko vastuuseurakunnan tuottamana tai </a:t>
            </a:r>
            <a:r>
              <a:rPr lang="fi-FI" dirty="0" err="1"/>
              <a:t>Kipan</a:t>
            </a:r>
            <a:r>
              <a:rPr lang="fi-FI" dirty="0"/>
              <a:t> palvelujen tuottamana tulevaisuudessa</a:t>
            </a:r>
          </a:p>
          <a:p>
            <a:endParaRPr lang="fi-FI" sz="2400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4E4E71-5299-CDE8-E12F-86A7ECB5132F}"/>
              </a:ext>
            </a:extLst>
          </p:cNvPr>
          <p:cNvSpPr txBox="1"/>
          <p:nvPr/>
        </p:nvSpPr>
        <p:spPr>
          <a:xfrm>
            <a:off x="459366" y="4926664"/>
            <a:ext cx="4685536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600"/>
              <a:t>Millä jäsenmäärällä mahdollinen?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58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813C4DD-4629-AF73-A55F-DB518D0C0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fi-FI" sz="5000" dirty="0">
                <a:solidFill>
                  <a:srgbClr val="FFFFFF"/>
                </a:solidFill>
              </a:rPr>
              <a:t>Seurakuntien ydintehtävä- malli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4D3301-0285-BE32-92F4-8B3CEC3E5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151" y="896722"/>
            <a:ext cx="5273115" cy="39699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/>
              <a:t>Lakisääteiset tehtävät + lakisääteiset kiinteistöt (kirkko + hautausmaa/ kappelit) hoidetaan seurakunnissa </a:t>
            </a:r>
          </a:p>
          <a:p>
            <a:r>
              <a:rPr lang="fi-FI" sz="2400" dirty="0"/>
              <a:t>muut tehtävät + kiinteistöt markkinaehtoisesti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 dirty="0"/>
              <a:t>Kasvunäkymät haetaan muualta kuin verotulokehityksestä</a:t>
            </a:r>
          </a:p>
          <a:p>
            <a:r>
              <a:rPr lang="fi-FI" sz="2400" dirty="0"/>
              <a:t>Jokaisella seurakunnalla säilyy oma y-tunnus</a:t>
            </a:r>
          </a:p>
        </p:txBody>
      </p:sp>
    </p:spTree>
    <p:extLst>
      <p:ext uri="{BB962C8B-B14F-4D97-AF65-F5344CB8AC3E}">
        <p14:creationId xmlns:p14="http://schemas.microsoft.com/office/powerpoint/2010/main" val="191876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F2F876-DA65-E8A3-627B-A92CA49A9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C85F68E-399B-0628-26E3-193BDD344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E33FD5F-DAC5-EF32-A9BC-483A0F37B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3ADE512-06C9-4ABA-59AC-310B293B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197" y="1117908"/>
            <a:ext cx="3644489" cy="1424996"/>
          </a:xfrm>
        </p:spPr>
        <p:txBody>
          <a:bodyPr anchor="t">
            <a:normAutofit/>
          </a:bodyPr>
          <a:lstStyle/>
          <a:p>
            <a:r>
              <a:rPr lang="fi-FI" sz="5000" dirty="0">
                <a:solidFill>
                  <a:srgbClr val="FFFFFF"/>
                </a:solidFill>
              </a:rPr>
              <a:t>Kysymykset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0A0436-A8AA-0816-2968-BF95938AA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151" y="896722"/>
            <a:ext cx="5273115" cy="39699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Mistä asioista olisi hyvä päättää paikallisesti?</a:t>
            </a:r>
          </a:p>
          <a:p>
            <a:r>
              <a:rPr lang="fi-FI" dirty="0"/>
              <a:t>Mitä voisit johtavana luottamushenkilönä tehdä sen eteen, että kirkossa löydetään kestävä rakennemalli joka turvaa seurakuntatyön myös 2040-luvulla?</a:t>
            </a:r>
          </a:p>
        </p:txBody>
      </p:sp>
    </p:spTree>
    <p:extLst>
      <p:ext uri="{BB962C8B-B14F-4D97-AF65-F5344CB8AC3E}">
        <p14:creationId xmlns:p14="http://schemas.microsoft.com/office/powerpoint/2010/main" val="324501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E167DC-F77F-E42B-D9FC-AFED1FBD5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BAF53F5-4504-B6DD-0280-6C66A4DC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2E0A381-64B6-7279-8D0D-28BA0B87E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2D104026-1D8F-E291-40F1-074993D88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Jäsenmäärän</a:t>
            </a:r>
            <a:br>
              <a:rPr lang="fi-FI" dirty="0"/>
            </a:br>
            <a:r>
              <a:rPr lang="fi-FI" dirty="0">
                <a:solidFill>
                  <a:srgbClr val="FFFFFF"/>
                </a:solidFill>
              </a:rPr>
              <a:t>muutos 2000-2023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C53A3D2-4A15-90F9-9ECE-61496CFEC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023CA94-9457-3DAE-594C-4C10B78B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0671544-F62D-C382-9905-C7D1FA448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13628E02-BBD0-634F-21D9-46A8E4AE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8555"/>
            <a:ext cx="5257799" cy="4889350"/>
          </a:xfrm>
        </p:spPr>
        <p:txBody>
          <a:bodyPr anchor="t">
            <a:normAutofit/>
          </a:bodyPr>
          <a:lstStyle/>
          <a:p>
            <a:endParaRPr lang="fi-FI" sz="2000"/>
          </a:p>
          <a:p>
            <a:endParaRPr lang="fi-FI" sz="200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2E00830-4E74-6F12-3D26-921843419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A51EA65-8F1A-64C6-3D3E-65E46CE12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2AE8BD8-B14A-A5B5-68AD-72372DD93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A68B72-22E5-E7D7-1596-E8FC1E507927}"/>
              </a:ext>
            </a:extLst>
          </p:cNvPr>
          <p:cNvSpPr txBox="1"/>
          <p:nvPr/>
        </p:nvSpPr>
        <p:spPr>
          <a:xfrm>
            <a:off x="5954485" y="391885"/>
            <a:ext cx="7010400" cy="56279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D6D2DC-747E-5C50-163E-DC7634DB1E9C}"/>
              </a:ext>
            </a:extLst>
          </p:cNvPr>
          <p:cNvSpPr txBox="1"/>
          <p:nvPr/>
        </p:nvSpPr>
        <p:spPr>
          <a:xfrm>
            <a:off x="5698912" y="391885"/>
            <a:ext cx="6386459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Koko </a:t>
            </a:r>
            <a:r>
              <a:rPr lang="en-US" sz="2000" dirty="0" err="1"/>
              <a:t>kirkon</a:t>
            </a:r>
            <a:r>
              <a:rPr lang="en-US" sz="2000" dirty="0"/>
              <a:t> </a:t>
            </a:r>
            <a:r>
              <a:rPr lang="en-US" sz="2000" dirty="0" err="1"/>
              <a:t>keskiarvo</a:t>
            </a:r>
            <a:r>
              <a:rPr lang="en-US" sz="2000" dirty="0"/>
              <a:t> -19,2 % (-854 435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r>
              <a:rPr lang="en-US" sz="2000" dirty="0"/>
              <a:t>Tampereen </a:t>
            </a:r>
            <a:r>
              <a:rPr lang="en-US" sz="2000" dirty="0" err="1"/>
              <a:t>hiippakunta</a:t>
            </a:r>
            <a:r>
              <a:rPr lang="en-US" sz="2000" dirty="0"/>
              <a:t> -13,1 % (-68 729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Tampereen </a:t>
            </a:r>
            <a:r>
              <a:rPr lang="en-US" sz="2000" dirty="0" err="1"/>
              <a:t>hiippakunnan</a:t>
            </a:r>
            <a:r>
              <a:rPr lang="en-US" sz="2000" dirty="0"/>
              <a:t> </a:t>
            </a:r>
            <a:r>
              <a:rPr lang="en-US" sz="2000" dirty="0" err="1"/>
              <a:t>kaksi</a:t>
            </a:r>
            <a:r>
              <a:rPr lang="en-US" sz="2000" dirty="0"/>
              <a:t> </a:t>
            </a:r>
            <a:r>
              <a:rPr lang="en-US" sz="2000" dirty="0" err="1"/>
              <a:t>suurinta</a:t>
            </a:r>
            <a:r>
              <a:rPr lang="en-US" sz="2000" dirty="0"/>
              <a:t> </a:t>
            </a:r>
            <a:r>
              <a:rPr lang="en-US" sz="2000" dirty="0" err="1"/>
              <a:t>seurakuntataloutta</a:t>
            </a:r>
            <a:r>
              <a:rPr lang="en-US" sz="2000" dirty="0"/>
              <a:t> on </a:t>
            </a:r>
            <a:r>
              <a:rPr lang="en-US" sz="2000" dirty="0" err="1"/>
              <a:t>eriytetty</a:t>
            </a:r>
            <a:r>
              <a:rPr lang="en-US" sz="2000" dirty="0"/>
              <a:t> </a:t>
            </a:r>
            <a:r>
              <a:rPr lang="en-US" sz="2000" dirty="0" err="1"/>
              <a:t>jäsenmäärän</a:t>
            </a:r>
            <a:r>
              <a:rPr lang="en-US" sz="2000" dirty="0"/>
              <a:t> </a:t>
            </a:r>
            <a:r>
              <a:rPr lang="en-US" sz="2000" dirty="0" err="1"/>
              <a:t>poikkeavuuden</a:t>
            </a:r>
            <a:r>
              <a:rPr lang="en-US" sz="2000" dirty="0"/>
              <a:t> / </a:t>
            </a:r>
            <a:r>
              <a:rPr lang="en-US" sz="2000" dirty="0" err="1"/>
              <a:t>muun</a:t>
            </a:r>
            <a:r>
              <a:rPr lang="en-US" sz="2000" dirty="0"/>
              <a:t> </a:t>
            </a:r>
            <a:r>
              <a:rPr lang="en-US" sz="2000" dirty="0" err="1"/>
              <a:t>ryhmän</a:t>
            </a:r>
            <a:r>
              <a:rPr lang="en-US" sz="2000" dirty="0"/>
              <a:t> </a:t>
            </a:r>
            <a:r>
              <a:rPr lang="en-US" sz="2000" dirty="0" err="1"/>
              <a:t>vertailtavuuden</a:t>
            </a:r>
            <a:r>
              <a:rPr lang="en-US" sz="2000" dirty="0"/>
              <a:t> </a:t>
            </a:r>
            <a:r>
              <a:rPr lang="en-US" sz="2000" dirty="0" err="1"/>
              <a:t>vuoksi</a:t>
            </a:r>
            <a:r>
              <a:rPr lang="en-US" sz="2000" dirty="0"/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err="1"/>
              <a:t>Hämeenlinna</a:t>
            </a:r>
            <a:r>
              <a:rPr lang="en-US" sz="2000" dirty="0"/>
              <a:t>: -15,0 % (-8 129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Tampere: -7,8 % (-12 059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Jäseniä</a:t>
            </a:r>
            <a:r>
              <a:rPr lang="en-US" sz="2000" dirty="0"/>
              <a:t> </a:t>
            </a:r>
            <a:r>
              <a:rPr lang="en-US" sz="2000" dirty="0" err="1"/>
              <a:t>vähentynyt</a:t>
            </a:r>
            <a:r>
              <a:rPr lang="en-US" sz="2000" dirty="0"/>
              <a:t> alle -13,1 %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 dirty="0"/>
              <a:t>6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17 118 </a:t>
            </a:r>
            <a:r>
              <a:rPr lang="en-US" sz="2000" dirty="0" err="1"/>
              <a:t>jäsentä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Jäseniä</a:t>
            </a:r>
            <a:r>
              <a:rPr lang="en-US" sz="2000" dirty="0"/>
              <a:t> </a:t>
            </a:r>
            <a:r>
              <a:rPr lang="en-US" sz="2000" dirty="0" err="1"/>
              <a:t>vähentynyt</a:t>
            </a:r>
            <a:r>
              <a:rPr lang="en-US" sz="2000" dirty="0"/>
              <a:t> -13,1 - -26,2 %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 dirty="0"/>
              <a:t>9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8 248 </a:t>
            </a:r>
            <a:r>
              <a:rPr lang="en-US" sz="2000" dirty="0" err="1"/>
              <a:t>jäsentä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Jäseniä</a:t>
            </a:r>
            <a:r>
              <a:rPr lang="en-US" sz="2000" dirty="0"/>
              <a:t> </a:t>
            </a:r>
            <a:r>
              <a:rPr lang="en-US" sz="2000" dirty="0" err="1"/>
              <a:t>vähentynyt</a:t>
            </a:r>
            <a:r>
              <a:rPr lang="en-US" sz="2000" dirty="0"/>
              <a:t> </a:t>
            </a:r>
            <a:r>
              <a:rPr lang="en-US" sz="2000" dirty="0" err="1"/>
              <a:t>yli</a:t>
            </a:r>
            <a:r>
              <a:rPr lang="en-US" sz="2000" dirty="0"/>
              <a:t> -26,2 %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 dirty="0"/>
              <a:t>15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5 993 </a:t>
            </a:r>
            <a:r>
              <a:rPr lang="en-US" sz="2000" dirty="0" err="1"/>
              <a:t>jäsentä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09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C6D254-B400-7A3C-958A-AE82A6553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492B45F-4F69-FFB1-AFDC-6D1A2D2AE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A0941D-5634-6A4E-8F4B-542178367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F2E46DD-C27F-76B4-89A6-F6CBBB59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44248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Jäsenmäärä- ennuste 2040</a:t>
            </a:r>
            <a:br>
              <a:rPr lang="fi-FI" dirty="0">
                <a:solidFill>
                  <a:srgbClr val="FFFFFF"/>
                </a:solidFill>
              </a:rPr>
            </a:br>
            <a:r>
              <a:rPr lang="fi-FI" sz="2800" dirty="0">
                <a:solidFill>
                  <a:srgbClr val="FFFFFF"/>
                </a:solidFill>
              </a:rPr>
              <a:t>- vuodesta 2023</a:t>
            </a:r>
            <a:br>
              <a:rPr lang="fi-FI" sz="2400" dirty="0">
                <a:solidFill>
                  <a:srgbClr val="FFFFFF"/>
                </a:solidFill>
              </a:rPr>
            </a:b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1800" dirty="0">
                <a:solidFill>
                  <a:srgbClr val="FFFFFF"/>
                </a:solidFill>
              </a:rPr>
              <a:t>(kirkontilastot.fi)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047062-04E3-A0F8-9BDF-E3F0727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86F134A-3EA5-35C7-D42E-BF53FD89E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BBCD737-7932-E8B3-4090-30980F3FC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7D1D33-4867-9FB9-4768-ABEFE739C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fi-FI"/>
          </a:p>
          <a:p>
            <a:endParaRPr lang="fi-FI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3E281D-01AC-2218-FED1-5A1EE2167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93736F0-A0AD-D148-D305-CAB90B62F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2A98046-854D-B0E4-44DC-D2D8C4573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13F54D-2464-D04E-19B8-70653EFF4200}"/>
              </a:ext>
            </a:extLst>
          </p:cNvPr>
          <p:cNvSpPr txBox="1"/>
          <p:nvPr/>
        </p:nvSpPr>
        <p:spPr>
          <a:xfrm>
            <a:off x="5874983" y="295504"/>
            <a:ext cx="6599104" cy="59400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Koko </a:t>
            </a:r>
            <a:r>
              <a:rPr lang="en-US" sz="2000" dirty="0" err="1"/>
              <a:t>kirkon</a:t>
            </a:r>
            <a:r>
              <a:rPr lang="en-US" sz="2000" dirty="0"/>
              <a:t> </a:t>
            </a:r>
            <a:r>
              <a:rPr lang="en-US" sz="2000" dirty="0" err="1"/>
              <a:t>keskiarvo</a:t>
            </a:r>
            <a:r>
              <a:rPr lang="en-US" sz="2000" dirty="0"/>
              <a:t> -21,2 % (-754 913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r>
              <a:rPr lang="en-US" sz="2000" dirty="0"/>
              <a:t>Tampereen </a:t>
            </a:r>
            <a:r>
              <a:rPr lang="en-US" sz="2000" dirty="0" err="1"/>
              <a:t>hiippakunta</a:t>
            </a:r>
            <a:r>
              <a:rPr lang="en-US" sz="2000" dirty="0"/>
              <a:t> -16,5 % (-75 350 </a:t>
            </a:r>
            <a:r>
              <a:rPr lang="en-US" sz="2000" dirty="0" err="1"/>
              <a:t>jäsentä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Tampereen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hiippakunnan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kaksi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suurinta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seurakuntataloutta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eriytetty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jäsenmäärän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poikkeavuuden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/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muun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ryhmän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vertailtavuuden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vuoksi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Hämeenlinna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: -23,4 % (-10 802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jäsentä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Tampere: -5,8 % (-8 294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jäsentä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)</a:t>
            </a:r>
          </a:p>
          <a:p>
            <a:endParaRPr lang="en-US" sz="2000" dirty="0"/>
          </a:p>
          <a:p>
            <a:pPr marL="742950" lvl="1" indent="-285750">
              <a:buFont typeface="Courier New"/>
              <a:buChar char="o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Jäsenvähennysennuste</a:t>
            </a:r>
            <a:r>
              <a:rPr lang="en-US" sz="2000" dirty="0"/>
              <a:t> alle -16,5 %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 dirty="0"/>
              <a:t> 4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19 176 </a:t>
            </a:r>
            <a:r>
              <a:rPr lang="en-US" sz="2000" dirty="0" err="1"/>
              <a:t>jäsentä</a:t>
            </a:r>
            <a:endParaRPr lang="en-US" sz="2000" dirty="0"/>
          </a:p>
          <a:p>
            <a:pPr marL="57150" indent="-285750">
              <a:buFont typeface="Arial"/>
              <a:buChar char="•"/>
            </a:pPr>
            <a:r>
              <a:rPr lang="en-US" sz="2000" dirty="0" err="1"/>
              <a:t>Jäsenvähennysennuste</a:t>
            </a:r>
            <a:r>
              <a:rPr lang="en-US" sz="2000" dirty="0"/>
              <a:t> -16,5 - -33,0 % 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/>
              <a:t>24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7 601 </a:t>
            </a:r>
            <a:r>
              <a:rPr lang="en-US" sz="2000" dirty="0" err="1"/>
              <a:t>jäsentä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Jäsenvähennysennuste</a:t>
            </a:r>
            <a:r>
              <a:rPr lang="en-US" sz="2000" dirty="0"/>
              <a:t> </a:t>
            </a:r>
            <a:r>
              <a:rPr lang="en-US" sz="2000" dirty="0" err="1"/>
              <a:t>yli</a:t>
            </a:r>
            <a:r>
              <a:rPr lang="en-US" sz="2000" dirty="0"/>
              <a:t> -33,0 % </a:t>
            </a:r>
          </a:p>
          <a:p>
            <a:pPr marL="514350" lvl="1" indent="-285750">
              <a:buFont typeface="Courier New"/>
              <a:buChar char="o"/>
            </a:pPr>
            <a:r>
              <a:rPr lang="en-US" sz="2000" dirty="0"/>
              <a:t>2 </a:t>
            </a:r>
            <a:r>
              <a:rPr lang="en-US" sz="2000" dirty="0" err="1"/>
              <a:t>seurakuntataloutta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keskimääräinen</a:t>
            </a:r>
            <a:r>
              <a:rPr lang="en-US" sz="2000" dirty="0"/>
              <a:t> </a:t>
            </a:r>
            <a:r>
              <a:rPr lang="en-US" sz="2000" dirty="0" err="1"/>
              <a:t>jäsenmäärä</a:t>
            </a:r>
            <a:r>
              <a:rPr lang="en-US" sz="2000" dirty="0"/>
              <a:t> 3 855 </a:t>
            </a:r>
            <a:r>
              <a:rPr lang="en-US" sz="2000" dirty="0" err="1"/>
              <a:t>jäsentä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63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CA72FAC-B843-7F61-83A2-F2C44EE73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Veroprosentti</a:t>
            </a: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v. 2024 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445C8E-100B-CC89-F899-4797F2BF8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265274"/>
            <a:ext cx="5536397" cy="4880697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800"/>
              </a:spcAft>
            </a:pPr>
            <a:r>
              <a:rPr lang="fi-FI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Alle 1,5 % 8 seurakuntaa </a:t>
            </a:r>
            <a:r>
              <a:rPr lang="fi-FI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(Forssa, Hattula, Hämeenlinnan </a:t>
            </a:r>
            <a:r>
              <a:rPr lang="fi-FI" sz="28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srky</a:t>
            </a:r>
            <a:r>
              <a:rPr lang="fi-FI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Kangasala, Lempäälä, Pirkkala, Riihimäki, Tampereen </a:t>
            </a:r>
            <a:r>
              <a:rPr lang="fi-FI" sz="28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srky</a:t>
            </a:r>
            <a:r>
              <a:rPr lang="fi-FI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800"/>
              </a:spcAft>
            </a:pPr>
            <a:r>
              <a:rPr lang="fi-FI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1,5–1,75 % 16 seurakuntaa</a:t>
            </a:r>
            <a:r>
              <a:rPr lang="fi-FI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(Akaa, Hausjärvi, Hämeenkyrö, Janakkala, Loppi, Nokia, Orivesi, Parkano, Punkalaidun, Sastamala, Sääksmäki, Tammela, Urjala, Vesilahti, Virrat, Ylöjärvi)</a:t>
            </a:r>
          </a:p>
          <a:p>
            <a:pPr>
              <a:spcAft>
                <a:spcPts val="800"/>
              </a:spcAft>
            </a:pPr>
            <a:r>
              <a:rPr lang="fi-FI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1,8–2,0 % 8 seurakuntaa </a:t>
            </a:r>
            <a:r>
              <a:rPr lang="fi-FI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(Humppila, Ikaalinen, Jokioinen, Kihniö, Mänttä-Vilppula, Pälkäne, Ruovesi, Ypäjä)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673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846AA7-EFA8-D6CA-EEEA-7402CF407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3" y="1396686"/>
            <a:ext cx="3575097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Henkilöstön eläköityminen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9B38B-55F2-CAE0-EA14-DAC3245E3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004116"/>
            <a:ext cx="5901739" cy="48538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b="1"/>
              <a:t>Henkilöstöresurssit</a:t>
            </a:r>
            <a:endParaRPr lang="fi-FI"/>
          </a:p>
          <a:p>
            <a:pPr marL="0" indent="0">
              <a:buNone/>
            </a:pPr>
            <a:endParaRPr lang="fi-FI" sz="3200" b="1"/>
          </a:p>
          <a:p>
            <a:pPr marL="0" indent="0">
              <a:buNone/>
            </a:pPr>
            <a:endParaRPr lang="fi-FI" sz="3200" b="1"/>
          </a:p>
          <a:p>
            <a:r>
              <a:rPr lang="fi-FI" sz="2400"/>
              <a:t> Kysely lokakuussa 2024</a:t>
            </a:r>
            <a:endParaRPr lang="fi-FI"/>
          </a:p>
          <a:p>
            <a:pPr marL="0" indent="0">
              <a:buNone/>
            </a:pPr>
            <a:r>
              <a:rPr lang="fi-FI" sz="2400"/>
              <a:t>      jatkuen helmikuulle 2025</a:t>
            </a:r>
            <a:endParaRPr lang="fi-FI"/>
          </a:p>
          <a:p>
            <a:r>
              <a:rPr lang="fi-FI" sz="2400">
                <a:latin typeface="Aptos Display"/>
              </a:rPr>
              <a:t> Vastaukset  28/32</a:t>
            </a:r>
          </a:p>
          <a:p>
            <a:endParaRPr lang="fi-FI" sz="1300"/>
          </a:p>
          <a:p>
            <a:endParaRPr lang="fi-FI" sz="2400">
              <a:latin typeface="Aptos Display"/>
            </a:endParaRPr>
          </a:p>
        </p:txBody>
      </p:sp>
    </p:spTree>
    <p:extLst>
      <p:ext uri="{BB962C8B-B14F-4D97-AF65-F5344CB8AC3E}">
        <p14:creationId xmlns:p14="http://schemas.microsoft.com/office/powerpoint/2010/main" val="360336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EEE44A-C02F-6B48-10AC-388486323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F084C0-56B5-EF98-5D0F-724CD82D9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   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497453-7706-138E-C68C-39C6754B6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D2BEAB5-97A3-E98D-A7E6-B0A6CE65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292" y="1396686"/>
            <a:ext cx="3729878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Henkilöstön eläköityminen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BD1CD858-F68E-D13F-B23D-9611082D6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3993B8F-3B10-6CB3-6476-73D085082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97D90E-D7B3-8142-0273-ECD9E031E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394940"/>
            <a:ext cx="6306551" cy="560215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/>
              <a:t>Hämeenlinnan rovastikunta:</a:t>
            </a:r>
          </a:p>
          <a:p>
            <a:pPr marL="0" indent="0">
              <a:buNone/>
            </a:pPr>
            <a:r>
              <a:rPr lang="fi-FI" sz="2000">
                <a:latin typeface="Arial"/>
                <a:cs typeface="Arial"/>
              </a:rPr>
              <a:t>  </a:t>
            </a:r>
            <a:r>
              <a:rPr lang="fi-FI" sz="2000"/>
              <a:t>Hattula, Hämeenlinna, Janakkala,  Loppi, </a:t>
            </a:r>
          </a:p>
          <a:p>
            <a:pPr marL="0" indent="0">
              <a:buNone/>
            </a:pPr>
            <a:r>
              <a:rPr lang="fi-FI" sz="2000"/>
              <a:t>  Riihimäki </a:t>
            </a:r>
            <a:endParaRPr lang="fi-FI"/>
          </a:p>
          <a:p>
            <a:r>
              <a:rPr lang="fi-FI" sz="2000" dirty="0"/>
              <a:t> </a:t>
            </a:r>
            <a:r>
              <a:rPr lang="fi-FI" sz="2000"/>
              <a:t>Hämeenkyrön rovastikunta:</a:t>
            </a:r>
          </a:p>
          <a:p>
            <a:pPr marL="457200" lvl="1" indent="0">
              <a:buNone/>
            </a:pPr>
            <a:r>
              <a:rPr lang="fi-FI" sz="2000"/>
              <a:t>Hämeenkyrö, Ikaalinen, Kihniö, Nokia,  </a:t>
            </a:r>
          </a:p>
          <a:p>
            <a:pPr marL="457200" lvl="1" indent="0">
              <a:buNone/>
            </a:pPr>
            <a:r>
              <a:rPr lang="fi-FI" sz="2000"/>
              <a:t>Parkano, Pirkkala, Sastamala, Ylöjärvi</a:t>
            </a:r>
            <a:endParaRPr lang="fi-FI"/>
          </a:p>
          <a:p>
            <a:r>
              <a:rPr lang="fi-FI" sz="2000"/>
              <a:t>Kangasalan rovastikunta:</a:t>
            </a:r>
          </a:p>
          <a:p>
            <a:pPr marL="0" indent="0">
              <a:buNone/>
            </a:pPr>
            <a:r>
              <a:rPr lang="fi-FI" sz="2000"/>
              <a:t>  Akaa, Kangasala, Lempäälä, Mänttä-Vilppula, </a:t>
            </a:r>
            <a:endParaRPr lang="fi-FI"/>
          </a:p>
          <a:p>
            <a:pPr marL="0" indent="0">
              <a:buNone/>
            </a:pPr>
            <a:r>
              <a:rPr lang="fi-FI" sz="2000"/>
              <a:t>  Orivesi, Punkalaidun, Pälkäne, Sääksmäki, Virrat</a:t>
            </a:r>
            <a:endParaRPr lang="fi-FI"/>
          </a:p>
          <a:p>
            <a:r>
              <a:rPr lang="fi-FI" sz="2000"/>
              <a:t>Tammelan rovastikunta:</a:t>
            </a:r>
          </a:p>
          <a:p>
            <a:pPr marL="0" indent="0">
              <a:buNone/>
            </a:pPr>
            <a:r>
              <a:rPr lang="fi-FI" sz="2000"/>
              <a:t>  Forssa, Humppila, Jokioinen,  Tammela, Ypäjä</a:t>
            </a:r>
          </a:p>
          <a:p>
            <a:r>
              <a:rPr lang="fi-FI" sz="2000"/>
              <a:t>Tuomiorovastikunta:</a:t>
            </a:r>
          </a:p>
          <a:p>
            <a:pPr marL="0" indent="0">
              <a:buNone/>
            </a:pPr>
            <a:r>
              <a:rPr lang="fi-FI" sz="2000"/>
              <a:t>  Tampere</a:t>
            </a:r>
          </a:p>
          <a:p>
            <a:endParaRPr lang="fi-FI" sz="2000"/>
          </a:p>
        </p:txBody>
      </p:sp>
    </p:spTree>
    <p:extLst>
      <p:ext uri="{BB962C8B-B14F-4D97-AF65-F5344CB8AC3E}">
        <p14:creationId xmlns:p14="http://schemas.microsoft.com/office/powerpoint/2010/main" val="203824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C71A19-1E9C-6DC5-2D35-4D084513A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4E1D86-1561-CE22-A399-DFCDB838D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2EB3C2-4FB5-CCF3-7D61-70E29B010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9085BA1-236A-9B11-1E60-7684238D0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3" y="1396686"/>
            <a:ext cx="3575097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Henkilöstön eläköityminen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EB19F8DD-B742-A8E2-108B-17C888B33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D0D619-629A-C735-D416-36EE3B543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29BD88-C8AD-352C-5CD5-82913765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1739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1900"/>
              <a:t>Vastausprosentti 87,5 %</a:t>
            </a:r>
            <a:endParaRPr lang="fi-FI" sz="1300"/>
          </a:p>
          <a:p>
            <a:r>
              <a:rPr lang="fi-FI" sz="1900"/>
              <a:t>28 seurakuntataloudessa 1 324 henkilöä</a:t>
            </a:r>
            <a:endParaRPr lang="fi-FI"/>
          </a:p>
          <a:p>
            <a:r>
              <a:rPr lang="fi-FI" sz="1900"/>
              <a:t>Kasvatukseen liittyvät työtehtävät (nuorisotyö ja varhaiskasvatus) suurin ryhmä</a:t>
            </a:r>
            <a:endParaRPr lang="fi-FI"/>
          </a:p>
          <a:p>
            <a:r>
              <a:rPr lang="fi-FI" sz="1900"/>
              <a:t>Kiinteistötyöhön luokiteltavissa olevissa tehtävissä myös iso määrä työntekijöitä (erilaiset ammatti-nimikkeet)</a:t>
            </a:r>
            <a:endParaRPr lang="fi-FI"/>
          </a:p>
          <a:p>
            <a:r>
              <a:rPr lang="fi-FI" sz="1900"/>
              <a:t>Noin viidesosa työntekijöistä saavuttaa eläkeiän seuraavan 5 vuoden aikana </a:t>
            </a:r>
            <a:endParaRPr lang="fi-FI"/>
          </a:p>
          <a:p>
            <a:r>
              <a:rPr lang="fi-FI" sz="1900"/>
              <a:t>Yli puolet (n. 53 %) työntekijöistä 51 vuotiaita tai vanhempia</a:t>
            </a:r>
            <a:endParaRPr lang="fi-FI"/>
          </a:p>
          <a:p>
            <a:endParaRPr lang="fi-FI" sz="13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11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6B3FA1-C043-C075-24CE-5D61F145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F80722-00C9-5F6B-FFE1-49223E8D1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35CC1E7-B6C1-650E-FB47-3FD2FEAF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3" y="1396686"/>
            <a:ext cx="3575097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Henkilöstö eläköityminen</a:t>
            </a: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0101E64C-3297-FF9C-4030-13CAADCBF1C1}"/>
              </a:ext>
            </a:extLst>
          </p:cNvPr>
          <p:cNvGraphicFramePr>
            <a:graphicFrameLocks noGrp="1"/>
          </p:cNvGraphicFramePr>
          <p:nvPr/>
        </p:nvGraphicFramePr>
        <p:xfrm>
          <a:off x="895350" y="144145"/>
          <a:ext cx="10401300" cy="656971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13300">
                  <a:extLst>
                    <a:ext uri="{9D8B030D-6E8A-4147-A177-3AD203B41FA5}">
                      <a16:colId xmlns:a16="http://schemas.microsoft.com/office/drawing/2014/main" val="239481648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5794831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02399835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6632391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9068696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071473853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Tehtäväryhmä (vakituiset virat ja työsuhteet)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Henkilöstön määrä 30.9.2024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v. 1954 tai aikaisemmin -      v. 1960 syntynyt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1961-1965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1966-1970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1971 tai myöhemmin syntynyt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01693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Seurakunnan hengellinen johtaminen (kirkkoherra)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2344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Seurakunnan hengellinen työ (kappalainen, seurakuntapastori)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4860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Organisaation johtaminen tai talousjohtaminen (esim. talousj., talousp.)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325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Henkilöstöjohtaminen (esim. henkilöstöjohtaja, henkilöstöpäällikkö)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73024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Kiinteistöjohtaminen (kiinteistöjohtaja, kiinteistöpäällikkö)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8961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Hautaustoimen johtaminen (hautaustoimen johtaja, hautaustoimen päällikkö)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4538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laajan vastuualueen johtaminen (johtajat ja päälliköt)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9298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Sairaalasielunhoito, asiantuntijatyötä tekevä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3382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Perheneuvonta, asiantuntijatyötä tekevä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6525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Kirkkomusiikki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8330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Diakoniatyö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5828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Nuorisotyö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6483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Varhaiskasvatus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271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Kirjanpidon ja laskentatoimen asiantuntijatyö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70240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Palkanlaskennan ja henkilöstöhallinnon asiantuntijatyö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5409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Lainopillinen asiantuntijatyö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46454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Hallinnon ja erityisalan sihteerityö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55782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Toimisto- ja yleissihteerityö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9614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Viestinnän asiantuntijatyö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09842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Tietohallinnon asiantuntijatyö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40695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Kirkonkirjojen pito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74980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Hautausmaatyö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5142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Hautaustoimen toimistotyö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21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Kiinteistötyö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71687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Kiinteistötoimen toimistotyö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28181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Keittiötyö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299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seurakuntatyö, asiantuntijatyö, asiakaspalvelutyö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3158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1324,71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867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55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5623E6C-00BB-56AD-24A2-F63284F12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Hallinto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30BAB8-0219-944B-9ADC-43B63AEE6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 fontScale="92500" lnSpcReduction="20000"/>
          </a:bodyPr>
          <a:lstStyle/>
          <a:p>
            <a:r>
              <a:rPr lang="fi-FI"/>
              <a:t>Pientäkin seurakuntataloutta koskevat kaikki julkishallinnon vaatimukset</a:t>
            </a:r>
          </a:p>
          <a:p>
            <a:r>
              <a:rPr lang="fi-FI"/>
              <a:t>Rekrytointivaikeudet pieniin seurakuntiin, vaikea saada laa-alaista osaajaa</a:t>
            </a:r>
          </a:p>
          <a:p>
            <a:r>
              <a:rPr lang="fi-FI"/>
              <a:t>Jää hoitamatta lakisääteisiä tehtäviä tai hoidetaan, mitä ehditään</a:t>
            </a:r>
          </a:p>
          <a:p>
            <a:r>
              <a:rPr lang="fi-FI"/>
              <a:t>Toimintavaltuuksissa huojuntaa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/>
              <a:t>Mm. valtuuksien ylittämisiä</a:t>
            </a:r>
          </a:p>
          <a:p>
            <a:r>
              <a:rPr lang="fi-FI"/>
              <a:t>Kirkkoherra voi olla mahdottoman edessä, koulutus ei valmenna koko organisaation johtamiseen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30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000000"/>
      </a:dk1>
      <a:lt1>
        <a:srgbClr val="FFFFFF"/>
      </a:lt1>
      <a:dk2>
        <a:srgbClr val="005E2C"/>
      </a:dk2>
      <a:lt2>
        <a:srgbClr val="FEFFFF"/>
      </a:lt2>
      <a:accent1>
        <a:srgbClr val="028341"/>
      </a:accent1>
      <a:accent2>
        <a:srgbClr val="FF8328"/>
      </a:accent2>
      <a:accent3>
        <a:srgbClr val="932E75"/>
      </a:accent3>
      <a:accent4>
        <a:srgbClr val="4DAAE6"/>
      </a:accent4>
      <a:accent5>
        <a:srgbClr val="EEB6DD"/>
      </a:accent5>
      <a:accent6>
        <a:srgbClr val="B3DEC7"/>
      </a:accent6>
      <a:hlink>
        <a:srgbClr val="1D36C6"/>
      </a:hlink>
      <a:folHlink>
        <a:srgbClr val="4CAAE5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VL_PPT_purppura" id="{5557BF4E-EE3A-40DB-AA48-0F4550498439}" vid="{83C01384-EEF9-4F68-8DEF-B70C0E01B36B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a609c794-a48e-43b2-be34-990f3b068db2}" enabled="0" method="" siteId="{a609c794-a48e-43b2-be34-990f3b068d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994</Words>
  <Application>Microsoft Office PowerPoint</Application>
  <PresentationFormat>Laajakuva</PresentationFormat>
  <Paragraphs>285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15</vt:i4>
      </vt:variant>
    </vt:vector>
  </HeadingPairs>
  <TitlesOfParts>
    <vt:vector size="25" baseType="lpstr">
      <vt:lpstr>Aptos</vt:lpstr>
      <vt:lpstr>Aptos Black</vt:lpstr>
      <vt:lpstr>Aptos Display</vt:lpstr>
      <vt:lpstr>Arial</vt:lpstr>
      <vt:lpstr>Calibri</vt:lpstr>
      <vt:lpstr>Courier New</vt:lpstr>
      <vt:lpstr>Open Sans Light</vt:lpstr>
      <vt:lpstr>Wingdings</vt:lpstr>
      <vt:lpstr>Office-teema</vt:lpstr>
      <vt:lpstr>2_Office Theme</vt:lpstr>
      <vt:lpstr>Tampereen hiippakunnan tulevaisuustyö Taloustyöryhmän raportti </vt:lpstr>
      <vt:lpstr>Jäsenmäärän muutos 2000-2023</vt:lpstr>
      <vt:lpstr>Jäsenmäärä- ennuste 2040 - vuodesta 2023  (kirkontilastot.fi)</vt:lpstr>
      <vt:lpstr>Veroprosentti v. 2024 </vt:lpstr>
      <vt:lpstr>Henkilöstön eläköityminen</vt:lpstr>
      <vt:lpstr>Henkilöstön eläköityminen</vt:lpstr>
      <vt:lpstr>Henkilöstön eläköityminen</vt:lpstr>
      <vt:lpstr>Henkilöstö eläköityminen</vt:lpstr>
      <vt:lpstr>Hallinto</vt:lpstr>
      <vt:lpstr>Neljä mallia</vt:lpstr>
      <vt:lpstr>Kahden yhtymän malli</vt:lpstr>
      <vt:lpstr>Neljän yhtymän malli</vt:lpstr>
      <vt:lpstr>Palveluiden ostomalli</vt:lpstr>
      <vt:lpstr>Seurakuntien ydintehtävä- malli</vt:lpstr>
      <vt:lpstr>Kysymykset</vt:lpstr>
    </vt:vector>
  </TitlesOfParts>
  <Company>Tampereen IT alue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Ärnfors Tiitta (Jokioisten seurakunta)</dc:creator>
  <cp:lastModifiedBy>Piittala Mika</cp:lastModifiedBy>
  <cp:revision>2</cp:revision>
  <dcterms:created xsi:type="dcterms:W3CDTF">2025-03-17T09:57:11Z</dcterms:created>
  <dcterms:modified xsi:type="dcterms:W3CDTF">2025-04-05T07:13:35Z</dcterms:modified>
</cp:coreProperties>
</file>