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  <p:sldMasterId id="2147483709" r:id="rId5"/>
    <p:sldMasterId id="2147483667" r:id="rId6"/>
  </p:sldMasterIdLst>
  <p:notesMasterIdLst>
    <p:notesMasterId r:id="rId27"/>
  </p:notesMasterIdLst>
  <p:handoutMasterIdLst>
    <p:handoutMasterId r:id="rId28"/>
  </p:handoutMasterIdLst>
  <p:sldIdLst>
    <p:sldId id="399" r:id="rId7"/>
    <p:sldId id="257" r:id="rId8"/>
    <p:sldId id="387" r:id="rId9"/>
    <p:sldId id="406" r:id="rId10"/>
    <p:sldId id="390" r:id="rId11"/>
    <p:sldId id="388" r:id="rId12"/>
    <p:sldId id="394" r:id="rId13"/>
    <p:sldId id="386" r:id="rId14"/>
    <p:sldId id="391" r:id="rId15"/>
    <p:sldId id="392" r:id="rId16"/>
    <p:sldId id="397" r:id="rId17"/>
    <p:sldId id="398" r:id="rId18"/>
    <p:sldId id="349" r:id="rId19"/>
    <p:sldId id="400" r:id="rId20"/>
    <p:sldId id="401" r:id="rId21"/>
    <p:sldId id="402" r:id="rId22"/>
    <p:sldId id="403" r:id="rId23"/>
    <p:sldId id="404" r:id="rId24"/>
    <p:sldId id="405" r:id="rId25"/>
    <p:sldId id="407" r:id="rId26"/>
  </p:sldIdLst>
  <p:sldSz cx="12192000" cy="6858000"/>
  <p:notesSz cx="7104063" cy="10234613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272D8-A16A-8E91-31E4-B8520E5F7C2A}" name="Treuthardt Claudia" initials="TC" userId="S::claudia.treuthardt@evl.fi::ce7f1c91-c487-435c-a654-db81c21257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6DD"/>
    <a:srgbClr val="4DAAE6"/>
    <a:srgbClr val="028342"/>
    <a:srgbClr val="FFECE4"/>
    <a:srgbClr val="B4DEC7"/>
    <a:srgbClr val="942E75"/>
    <a:srgbClr val="601C4D"/>
    <a:srgbClr val="E9F5EE"/>
    <a:srgbClr val="CBD9CF"/>
    <a:srgbClr val="E5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332C8-237B-624E-A2A3-AC604EBB8221}" v="2" dt="2025-04-04T14:26:11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9"/>
  </p:normalViewPr>
  <p:slideViewPr>
    <p:cSldViewPr snapToGrid="0">
      <p:cViewPr varScale="1">
        <p:scale>
          <a:sx n="102" d="100"/>
          <a:sy n="102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85A2C4-7D1A-7A2C-8EF2-5C361E997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7C51-8E74-E6FF-D0C2-80DB2AF1CE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EDF4B9-47DB-644B-80E9-3E3721602511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B6A97-3365-1608-15AF-9F8318D3A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FA03C-D602-6173-C7DD-B22D7D0AB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64ED20A-4D90-6943-A54A-D984F1C45C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50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8732D6F-3E88-3B45-AE22-F3B3DB269778}" type="datetimeFigureOut">
              <a:rPr lang="fi-FI" smtClean="0"/>
              <a:t>4.4.2025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6E48F75-80ED-EE4A-8157-1381D4995F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09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48F75-80ED-EE4A-8157-1381D4995F4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44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C953D3B-ACEB-1591-F446-412E09CAD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11"/>
          <a:stretch/>
        </p:blipFill>
        <p:spPr>
          <a:xfrm>
            <a:off x="-1" y="25923"/>
            <a:ext cx="5359383" cy="4989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CA48D5-9C93-00CB-E587-A8F0820F7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21AAD0-6DD1-D905-B978-B51B27A4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5575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_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17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83246-E9C4-DD1E-0094-57A3774F0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08001" y="0"/>
            <a:ext cx="6083999" cy="68580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2E911-C10C-927B-2DEB-1DA4B7326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5199"/>
            <a:ext cx="4680000" cy="4667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A57397-E70F-3108-705C-0B9D3677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00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1792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CA48D5-9C93-00CB-E587-A8F0820F7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21AAD0-6DD1-D905-B978-B51B27A4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0510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1613650-24A9-17C1-A2BB-6F2CC10F6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796413"/>
            <a:ext cx="5257800" cy="53805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Logot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Värit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Piktogrammit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Taustakuviot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Typografia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Kuv</a:t>
            </a:r>
            <a:r>
              <a:rPr lang="fi-FI"/>
              <a:t>a- ja videomaailma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Somepohjat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/>
              <a:t>Design System ja </a:t>
            </a:r>
            <a:r>
              <a:rPr lang="fi-FI">
                <a:ea typeface="Open Sans Light" pitchFamily="2" charset="0"/>
                <a:cs typeface="Open Sans Light" pitchFamily="2" charset="0"/>
              </a:rPr>
              <a:t>yhteinen tekeminen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133F8-6E28-06B9-5B9C-C9A3C618A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796413"/>
            <a:ext cx="5097895" cy="538055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23482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312-0048-AFE1-CF87-6BC3844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hart Placeholder 8">
            <a:extLst>
              <a:ext uri="{FF2B5EF4-FFF2-40B4-BE49-F238E27FC236}">
                <a16:creationId xmlns:a16="http://schemas.microsoft.com/office/drawing/2014/main" id="{2577CD51-57FF-BAD5-6916-460EC271A0B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728000"/>
            <a:ext cx="10515600" cy="4244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kaavio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5380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312-0048-AFE1-CF87-6BC3844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Table Placeholder 6">
            <a:extLst>
              <a:ext uri="{FF2B5EF4-FFF2-40B4-BE49-F238E27FC236}">
                <a16:creationId xmlns:a16="http://schemas.microsoft.com/office/drawing/2014/main" id="{E7511638-4FDC-6333-926A-2C3CE0F7D86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728000"/>
            <a:ext cx="10515600" cy="4244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taulukko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705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70444ED-F94E-2AF9-8B40-89D059956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11"/>
          <a:stretch/>
        </p:blipFill>
        <p:spPr>
          <a:xfrm>
            <a:off x="-1" y="25923"/>
            <a:ext cx="5359383" cy="4989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CA48D5-9C93-00CB-E587-A8F0820F7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21AAD0-6DD1-D905-B978-B51B27A4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43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8A08-B0AE-89E1-8FB9-C05C2173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576407"/>
            <a:ext cx="983615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4F31C-51B7-530C-EDE8-2F0A45197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0" y="5056082"/>
            <a:ext cx="9836150" cy="954972"/>
          </a:xfrm>
        </p:spPr>
        <p:txBody>
          <a:bodyPr/>
          <a:lstStyle>
            <a:lvl1pPr marL="0" indent="0" algn="l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30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CA48D5-9C93-00CB-E587-A8F0820F7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21AAD0-6DD1-D905-B978-B51B27A4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34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313A-C00C-E84F-7426-3B4FF21D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AC32-CE5F-151D-2642-6F2AD74FE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3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8A08-B0AE-89E1-8FB9-C05C2173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576407"/>
            <a:ext cx="983615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4F31C-51B7-530C-EDE8-2F0A45197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0" y="5056082"/>
            <a:ext cx="9836150" cy="954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62145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7E06-43EB-1902-19D4-E6A83B27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E14E-9B59-D8C8-8233-5F0B1754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116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312-0048-AFE1-CF87-6BC3844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1965-0440-3BE8-2EC3-11115E2A2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8607D-D6A4-8AC0-950A-C8258A7C9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67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7738-87F0-7541-F93C-0B87F175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81ED8-174E-FF16-E3A5-021553FE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D4004-E4D7-0BDA-EBBC-B6CF7F485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79BC5-884F-97D1-2321-D6FC3827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E5A94-AFCC-6B82-843D-516DC0EFD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389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8A7-B2FA-2D60-688E-E7C831FB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31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508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_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923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83246-E9C4-DD1E-0094-57A3774F0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08001" y="0"/>
            <a:ext cx="6083999" cy="6857999"/>
          </a:xfrm>
        </p:spPr>
        <p:txBody>
          <a:bodyPr/>
          <a:lstStyle>
            <a:lvl1pPr marL="0" indent="0">
              <a:buNone/>
              <a:defRPr sz="32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0D2257-2ED8-73E2-EE04-B8889D99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00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36D081-D474-5772-153E-5156BE868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5199"/>
            <a:ext cx="4680000" cy="4667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996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CA48D5-9C93-00CB-E587-A8F0820F7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21AAD0-6DD1-D905-B978-B51B27A4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510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1613650-24A9-17C1-A2BB-6F2CC10F6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96413"/>
            <a:ext cx="5257800" cy="5380550"/>
          </a:xfrm>
        </p:spPr>
        <p:txBody>
          <a:bodyPr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Logot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Värit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Piktogrammit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Taustakuviot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Typografia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Kuv</a:t>
            </a:r>
            <a:r>
              <a:rPr lang="fi-FI"/>
              <a:t>a- ja videomaailma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Somepohjat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/>
              <a:t>Design System ja </a:t>
            </a:r>
            <a:r>
              <a:rPr lang="fi-FI">
                <a:ea typeface="Open Sans Light" pitchFamily="2" charset="0"/>
                <a:cs typeface="Open Sans Light" pitchFamily="2" charset="0"/>
              </a:rPr>
              <a:t>yhteinen tekeminen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133F8-6E28-06B9-5B9C-C9A3C618A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796413"/>
            <a:ext cx="5097895" cy="538055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607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312-0048-AFE1-CF87-6BC3844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94FC0A5-A9B0-B63A-07D5-049EF124BCC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728000"/>
            <a:ext cx="10515600" cy="4244400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083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CA48D5-9C93-00CB-E587-A8F0820F7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21AAD0-6DD1-D905-B978-B51B27A4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8295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312-0048-AFE1-CF87-6BC3844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able Placeholder 6">
            <a:extLst>
              <a:ext uri="{FF2B5EF4-FFF2-40B4-BE49-F238E27FC236}">
                <a16:creationId xmlns:a16="http://schemas.microsoft.com/office/drawing/2014/main" id="{08207EF9-40EA-EC3F-0A0B-A0425DD9C3C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728000"/>
            <a:ext cx="10515600" cy="4244400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7178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2B8B6A-8D33-87DC-099D-DDC2F2EA3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11"/>
          <a:stretch/>
        </p:blipFill>
        <p:spPr>
          <a:xfrm>
            <a:off x="-1" y="25923"/>
            <a:ext cx="5359383" cy="4989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59B697-1A80-7E96-6550-EA4066CB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F3A0A9-F1EC-A460-9934-355624CED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801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8A08-B0AE-89E1-8FB9-C05C2173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576407"/>
            <a:ext cx="983615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4F31C-51B7-530C-EDE8-2F0A45197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0" y="5056082"/>
            <a:ext cx="9836150" cy="954972"/>
          </a:xfrm>
        </p:spPr>
        <p:txBody>
          <a:bodyPr/>
          <a:lstStyle>
            <a:lvl1pPr marL="0" indent="0" algn="l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488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59B697-1A80-7E96-6550-EA4066CB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F3A0A9-F1EC-A460-9934-355624CED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486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313A-C00C-E84F-7426-3B4FF21D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AC32-CE5F-151D-2642-6F2AD74FE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75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7E06-43EB-1902-19D4-E6A83B27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E14E-9B59-D8C8-8233-5F0B1754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863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312-0048-AFE1-CF87-6BC3844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1965-0440-3BE8-2EC3-11115E2A2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8607D-D6A4-8AC0-950A-C8258A7C9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037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7738-87F0-7541-F93C-0B87F175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81ED8-174E-FF16-E3A5-021553FE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D4004-E4D7-0BDA-EBBC-B6CF7F485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79BC5-884F-97D1-2321-D6FC3827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E5A94-AFCC-6B82-843D-516DC0EFD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832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8A7-B2FA-2D60-688E-E7C831FB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955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65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313A-C00C-E84F-7426-3B4FF21D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AC32-CE5F-151D-2642-6F2AD74FE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42659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no_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80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9183246-E9C4-DD1E-0094-57A3774F0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83999" cy="6857999"/>
          </a:xfrm>
        </p:spPr>
        <p:txBody>
          <a:bodyPr/>
          <a:lstStyle>
            <a:lvl1pPr marL="0" indent="0">
              <a:buNone/>
              <a:defRPr sz="32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B125BF-3D51-2A90-8A22-8F89F529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00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A614A26-32BB-5718-96E2-47280B845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5199"/>
            <a:ext cx="4680000" cy="4667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117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59B697-1A80-7E96-6550-EA4066CB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4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F3A0A9-F1EC-A460-9934-355624CED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954972"/>
          </a:xfrm>
        </p:spPr>
        <p:txBody>
          <a:bodyPr/>
          <a:lstStyle>
            <a:lvl1pPr marL="0" indent="0" algn="ctr">
              <a:buNone/>
              <a:defRPr sz="2400" b="0" i="0"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958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1613650-24A9-17C1-A2BB-6F2CC10F6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96413"/>
            <a:ext cx="5257800" cy="5380550"/>
          </a:xfrm>
        </p:spPr>
        <p:txBody>
          <a:bodyPr anchor="ctr">
            <a:normAutofit fontScale="92500" lnSpcReduction="2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Logot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Värit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Piktogrammit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Taustakuviot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Typografia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Kuv</a:t>
            </a:r>
            <a:r>
              <a:rPr lang="fi-FI"/>
              <a:t>a- ja videomaailma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>
                <a:ea typeface="Open Sans Light" pitchFamily="2" charset="0"/>
                <a:cs typeface="Open Sans Light" pitchFamily="2" charset="0"/>
              </a:rPr>
              <a:t>Somepohjat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i-FI"/>
              <a:t>Design System ja </a:t>
            </a:r>
            <a:r>
              <a:rPr lang="fi-FI">
                <a:ea typeface="Open Sans Light" pitchFamily="2" charset="0"/>
                <a:cs typeface="Open Sans Light" pitchFamily="2" charset="0"/>
              </a:rPr>
              <a:t>yhteinen tekeminen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133F8-6E28-06B9-5B9C-C9A3C618A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796413"/>
            <a:ext cx="5097895" cy="538055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177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312-0048-AFE1-CF87-6BC3844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B247E31-166A-506D-FA30-555E9A162AE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728000"/>
            <a:ext cx="10515600" cy="4243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8170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8902-D0FA-7A56-B6C0-2E7F7BC5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DA9C213-9AE6-A902-F4A9-2C720CA1C1A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728000"/>
            <a:ext cx="10515600" cy="4244400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1868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7E06-43EB-1902-19D4-E6A83B27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E14E-9B59-D8C8-8233-5F0B1754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2568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312-0048-AFE1-CF87-6BC3844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1965-0440-3BE8-2EC3-11115E2A2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8607D-D6A4-8AC0-950A-C8258A7C9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3905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7738-87F0-7541-F93C-0B87F175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81ED8-174E-FF16-E3A5-021553FE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D4004-E4D7-0BDA-EBBC-B6CF7F485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79BC5-884F-97D1-2321-D6FC3827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E5A94-AFCC-6B82-843D-516DC0EFD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232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8A7-B2FA-2D60-688E-E7C831FB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486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6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ED16C-168C-66D7-84C8-21F0273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741CA0-7C1E-3CD7-98EB-6D8D0DF02C8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972799" y="0"/>
            <a:ext cx="1206000" cy="1206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ACF48C-EF31-697E-F2F4-CDA960B3B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5DDF6-FFA1-A1AA-4F9D-43DA460731BA}"/>
              </a:ext>
            </a:extLst>
          </p:cNvPr>
          <p:cNvSpPr txBox="1"/>
          <p:nvPr userDrawn="1"/>
        </p:nvSpPr>
        <p:spPr>
          <a:xfrm>
            <a:off x="10986000" y="6353175"/>
            <a:ext cx="102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64046C-A4D9-4D46-A56F-7D3E157C877A}" type="slidenum">
              <a:rPr lang="fi-FI" sz="1600" smtClean="0">
                <a:solidFill>
                  <a:schemeClr val="tx1"/>
                </a:solidFill>
              </a:rPr>
              <a:pPr algn="r"/>
              <a:t>‹#›</a:t>
            </a:fld>
            <a:endParaRPr lang="fi-FI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4" r:id="rId2"/>
    <p:sldLayoutId id="214748367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90" r:id="rId10"/>
    <p:sldLayoutId id="2147483666" r:id="rId11"/>
    <p:sldLayoutId id="2147483687" r:id="rId12"/>
    <p:sldLayoutId id="2147483708" r:id="rId13"/>
    <p:sldLayoutId id="2147483741" r:id="rId14"/>
    <p:sldLayoutId id="214748374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942E75"/>
          </a:solidFill>
          <a:latin typeface="Aptos Black" panose="020B0004020202020204" pitchFamily="34" charset="0"/>
          <a:ea typeface="Open Sans Extrabold" pitchFamily="2" charset="0"/>
          <a:cs typeface="Open Sans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ED16C-168C-66D7-84C8-21F0273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0B809-491A-5127-EDDB-98B1C99D8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741CA0-7C1E-3CD7-98EB-6D8D0DF02C8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972799" y="0"/>
            <a:ext cx="1206000" cy="12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1A6113-6735-F4E6-84AE-1AC8EA190E76}"/>
              </a:ext>
            </a:extLst>
          </p:cNvPr>
          <p:cNvSpPr txBox="1"/>
          <p:nvPr userDrawn="1"/>
        </p:nvSpPr>
        <p:spPr>
          <a:xfrm>
            <a:off x="10986000" y="6353175"/>
            <a:ext cx="102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64046C-A4D9-4D46-A56F-7D3E157C877A}" type="slidenum">
              <a:rPr lang="fi-FI" sz="1600" smtClean="0">
                <a:solidFill>
                  <a:schemeClr val="tx1"/>
                </a:solidFill>
              </a:rPr>
              <a:pPr algn="r"/>
              <a:t>‹#›</a:t>
            </a:fld>
            <a:endParaRPr lang="fi-FI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5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44" r:id="rId14"/>
    <p:sldLayoutId id="214748374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942E75"/>
          </a:solidFill>
          <a:latin typeface="Aptos Black" panose="020B0004020202020204" pitchFamily="34" charset="0"/>
          <a:ea typeface="Open Sans Extrabold" pitchFamily="2" charset="0"/>
          <a:cs typeface="Open Sans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42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ED16C-168C-66D7-84C8-21F0273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0B809-491A-5127-EDDB-98B1C99D8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0B1827-7C1E-B44A-572C-3F0A0397326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986000" y="26541"/>
            <a:ext cx="1206000" cy="12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78FC70-F9D3-BAAF-BF20-4F12B5AB186F}"/>
              </a:ext>
            </a:extLst>
          </p:cNvPr>
          <p:cNvSpPr txBox="1"/>
          <p:nvPr userDrawn="1"/>
        </p:nvSpPr>
        <p:spPr>
          <a:xfrm>
            <a:off x="10986000" y="6353175"/>
            <a:ext cx="102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4932625-D739-FD4C-938E-DD5AB2BE4F53}" type="slidenum">
              <a:rPr lang="fi-FI" sz="1600" smtClean="0">
                <a:solidFill>
                  <a:srgbClr val="EEB6DD"/>
                </a:solidFill>
              </a:rPr>
              <a:t>‹#›</a:t>
            </a:fld>
            <a:endParaRPr lang="fi-FI" sz="1600">
              <a:solidFill>
                <a:srgbClr val="EEB6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5" r:id="rId2"/>
    <p:sldLayoutId id="2147483679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91" r:id="rId10"/>
    <p:sldLayoutId id="2147483675" r:id="rId11"/>
    <p:sldLayoutId id="2147483686" r:id="rId12"/>
    <p:sldLayoutId id="2147483707" r:id="rId13"/>
    <p:sldLayoutId id="2147483740" r:id="rId14"/>
    <p:sldLayoutId id="214748374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ptos Black" panose="020B0004020202020204" pitchFamily="34" charset="0"/>
          <a:ea typeface="Open Sans Extrabold" pitchFamily="2" charset="0"/>
          <a:cs typeface="Open Sans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200" b="0" i="0" kern="1200">
          <a:solidFill>
            <a:schemeClr val="bg1"/>
          </a:solidFill>
          <a:latin typeface="+mn-lt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600B-A2DC-A6CE-AFDD-0C7A798DB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212" y="2390655"/>
            <a:ext cx="9144000" cy="2387600"/>
          </a:xfrm>
        </p:spPr>
        <p:txBody>
          <a:bodyPr/>
          <a:lstStyle/>
          <a:p>
            <a:r>
              <a:rPr lang="fi-FI"/>
              <a:t>Tilausta yhteistyölle?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34C6A-015A-A681-E25C-7C1BA2303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82"/>
            <a:ext cx="9144000" cy="137955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fi-FI" sz="7000" b="1">
                <a:solidFill>
                  <a:srgbClr val="FFFFFF"/>
                </a:solidFill>
                <a:latin typeface="Aptos"/>
                <a:ea typeface="Open Sans Light"/>
                <a:cs typeface="Open Sans Light"/>
              </a:rPr>
              <a:t>Tampereen hiippakunnan tulevaisuustyö - Kiinteistötyöryhmän raportti</a:t>
            </a:r>
          </a:p>
          <a:p>
            <a:r>
              <a:rPr lang="fi-FI" sz="4900">
                <a:latin typeface="Aptos"/>
                <a:ea typeface="Open Sans Light"/>
                <a:cs typeface="Open Sans Light"/>
              </a:rPr>
              <a:t>Työryhmä: Ala-Heikkilä Antti, Hietanen Riitta, Luopajärvi Jani, Matilainen Tero pj., </a:t>
            </a:r>
            <a:r>
              <a:rPr lang="fi-FI" sz="4900" err="1">
                <a:latin typeface="Aptos"/>
                <a:ea typeface="Open Sans Light"/>
                <a:cs typeface="Open Sans Light"/>
              </a:rPr>
              <a:t>Piittala</a:t>
            </a:r>
            <a:r>
              <a:rPr lang="fi-FI" sz="4900">
                <a:latin typeface="Aptos"/>
                <a:ea typeface="Open Sans Light"/>
                <a:cs typeface="Open Sans Light"/>
              </a:rPr>
              <a:t> Mika, Päätalo Heikki, Salminen Arttu, Turkulainen Arto, Ruusukallio Ulla siht., Vettenranta Timo sekä asiantuntijana (AI ja kyselyn toteutus) Kallioinen Sami</a:t>
            </a:r>
          </a:p>
        </p:txBody>
      </p:sp>
    </p:spTree>
    <p:extLst>
      <p:ext uri="{BB962C8B-B14F-4D97-AF65-F5344CB8AC3E}">
        <p14:creationId xmlns:p14="http://schemas.microsoft.com/office/powerpoint/2010/main" val="44291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A4661A-E1A0-9750-F415-B643B6A8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868"/>
          </a:xfrm>
        </p:spPr>
        <p:txBody>
          <a:bodyPr>
            <a:normAutofit fontScale="90000"/>
          </a:bodyPr>
          <a:lstStyle/>
          <a:p>
            <a:r>
              <a:rPr lang="fi-FI">
                <a:latin typeface="Aptos Black"/>
                <a:ea typeface="Open Sans Extrabold"/>
                <a:cs typeface="Open Sans Extrabold"/>
              </a:rPr>
              <a:t>Rakennusten kunto osana kiinteistöjen luopumista </a:t>
            </a: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654FF6F9-9397-A3E4-A3BE-CB1ED406F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02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>
                <a:latin typeface="Aptos"/>
                <a:ea typeface="Open Sans Light"/>
                <a:cs typeface="Open Sans Light"/>
              </a:rPr>
              <a:t>Korjausvelan määrittelyyn ja velan hallintaan liittyy merkittäviä haasteita</a:t>
            </a:r>
          </a:p>
          <a:p>
            <a:r>
              <a:rPr lang="fi-FI" sz="1800">
                <a:latin typeface="Aptos"/>
                <a:ea typeface="Open Sans Light"/>
                <a:cs typeface="Open Sans Light"/>
              </a:rPr>
              <a:t>Joissakin vastauksissa pohdittiin, kuinka kauan luovutettavaksi aiottujen tilojen annetaan rapistua ennen myyntiä tai purkua </a:t>
            </a:r>
            <a:endParaRPr lang="fi-FI"/>
          </a:p>
          <a:p>
            <a:r>
              <a:rPr lang="fi-FI" sz="1800">
                <a:latin typeface="Aptos"/>
                <a:ea typeface="Open Sans Light"/>
                <a:cs typeface="Open Sans Light"/>
              </a:rPr>
              <a:t>Jahkailu päätöksissä kasvattaa korjausvelkaa ja lisää tuulevaisuuden kustannuksia</a:t>
            </a:r>
            <a:endParaRPr lang="fi-FI">
              <a:latin typeface="Aptos"/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fi-FI" sz="2000" b="1">
              <a:latin typeface="Aptos"/>
              <a:ea typeface="Open Sans Light"/>
              <a:cs typeface="Open Sans Light"/>
            </a:endParaRPr>
          </a:p>
          <a:p>
            <a:pPr marL="0" indent="0">
              <a:buNone/>
            </a:pPr>
            <a:r>
              <a:rPr lang="fi-FI" sz="2000" b="1">
                <a:latin typeface="Aptos"/>
                <a:ea typeface="Open Sans Light"/>
                <a:cs typeface="Open Sans Light"/>
              </a:rPr>
              <a:t>Miten seurakunnat arvioivat kiinteistöjen kunnon nykytilaa ?</a:t>
            </a:r>
            <a:endParaRPr lang="fi-FI">
              <a:latin typeface="Aptos"/>
              <a:ea typeface="Open Sans Light"/>
              <a:cs typeface="Open Sans Light"/>
            </a:endParaRPr>
          </a:p>
          <a:p>
            <a:endParaRPr lang="fi-FI"/>
          </a:p>
        </p:txBody>
      </p:sp>
      <p:pic>
        <p:nvPicPr>
          <p:cNvPr id="10" name="Kuva 9" descr="Kuva, joka sisältää kohteen teksti, kuvakaappaus, Fontti, diagrammi&#10;&#10;Tekoälyn luoma sisältö voi olla virheellistä.">
            <a:extLst>
              <a:ext uri="{FF2B5EF4-FFF2-40B4-BE49-F238E27FC236}">
                <a16:creationId xmlns:a16="http://schemas.microsoft.com/office/drawing/2014/main" id="{CF067359-9114-FDDC-D1CB-5E5FF471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025" t="26039" b="10941"/>
          <a:stretch/>
        </p:blipFill>
        <p:spPr>
          <a:xfrm>
            <a:off x="6795128" y="4269342"/>
            <a:ext cx="3667730" cy="207094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E5FDBB8-60D7-2AAB-1F69-4ED97F7AF0E6}"/>
              </a:ext>
            </a:extLst>
          </p:cNvPr>
          <p:cNvSpPr txBox="1"/>
          <p:nvPr/>
        </p:nvSpPr>
        <p:spPr>
          <a:xfrm>
            <a:off x="1115683" y="4666891"/>
            <a:ext cx="52017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           Vastaajien määrä</a:t>
            </a:r>
          </a:p>
          <a:p>
            <a:r>
              <a:rPr lang="fi-FI"/>
              <a:t>Kunto on hyvä         3 </a:t>
            </a:r>
          </a:p>
          <a:p>
            <a:r>
              <a:rPr lang="fi-FI"/>
              <a:t>Kunnossa on haasteita     22</a:t>
            </a:r>
          </a:p>
          <a:p>
            <a:r>
              <a:rPr lang="fi-FI"/>
              <a:t>Kunnossa on vakavia haasteita  7</a:t>
            </a:r>
          </a:p>
        </p:txBody>
      </p:sp>
    </p:spTree>
    <p:extLst>
      <p:ext uri="{BB962C8B-B14F-4D97-AF65-F5344CB8AC3E}">
        <p14:creationId xmlns:p14="http://schemas.microsoft.com/office/powerpoint/2010/main" val="34252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DEFDD-CBE2-1684-1908-6E0D5062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0A366-7A12-52B6-6E2D-57F959CE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ptos Black"/>
                <a:ea typeface="Open Sans Extrabold"/>
                <a:cs typeface="Open Sans Extrabold"/>
              </a:rPr>
              <a:t>Kaiken kokoisilla seurakunnilla on kiinteistöhaasteita 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325BEC-695A-3B6B-CB29-F84D7A54B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057" y="2124186"/>
            <a:ext cx="10984238" cy="4448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0" lvl="3" indent="-342900"/>
            <a:r>
              <a:rPr lang="fi-FI" sz="2000">
                <a:latin typeface="Aptos"/>
                <a:ea typeface="Open Sans Light"/>
                <a:cs typeface="Times New Roman"/>
              </a:rPr>
              <a:t>Pienissä korostuivat perusasiat: “aika ja resurssit” mainittiin suoraan haasteena, samoin pakko luopua joistakin kiinteistöistä huonon kunnon tai rahapulan vuoksi. </a:t>
            </a:r>
            <a:endParaRPr lang="en-US" sz="2000">
              <a:latin typeface="Aptos"/>
            </a:endParaRPr>
          </a:p>
          <a:p>
            <a:pPr marL="1714500" lvl="3" indent="-342900"/>
            <a:r>
              <a:rPr lang="fi-FI" sz="2000">
                <a:latin typeface="Aptos"/>
                <a:ea typeface="Open Sans Light"/>
                <a:cs typeface="Times New Roman"/>
              </a:rPr>
              <a:t>Keskikokoisilla on usein sekä luovutettavia kohteita sekä usein jokin isompi hanke meneillään. </a:t>
            </a:r>
            <a:endParaRPr lang="en-US" sz="2000">
              <a:latin typeface="Aptos"/>
            </a:endParaRPr>
          </a:p>
          <a:p>
            <a:pPr marL="1714500" lvl="3" indent="-342900"/>
            <a:r>
              <a:rPr lang="fi-FI" sz="2000">
                <a:latin typeface="Aptos"/>
                <a:ea typeface="Open Sans Light"/>
                <a:cs typeface="Open Sans Light"/>
              </a:rPr>
              <a:t>Suurien seurakuntien vastauksissa laajemmat kokonaisuudet tuovat heille hallinnan haasteita, jolloin on tarvetta resursseille ja erikoisosaamiselle. </a:t>
            </a:r>
            <a:endParaRPr lang="en-US" sz="2000">
              <a:latin typeface="Aptos"/>
            </a:endParaRPr>
          </a:p>
          <a:p>
            <a:pPr marL="1371600" lvl="3" indent="0">
              <a:buNone/>
            </a:pPr>
            <a:endParaRPr lang="fi-FI" sz="2000">
              <a:latin typeface="Aptos"/>
              <a:ea typeface="Open Sans Light"/>
              <a:cs typeface="Times New Roman"/>
            </a:endParaRPr>
          </a:p>
          <a:p>
            <a:pPr marL="1371600" lvl="3" indent="0">
              <a:buNone/>
            </a:pPr>
            <a:r>
              <a:rPr lang="fi-FI" sz="2000">
                <a:latin typeface="Aptos"/>
                <a:ea typeface="Open Sans Light"/>
                <a:cs typeface="Times New Roman"/>
              </a:rPr>
              <a:t>Huomionarvoista on, että minkään kokoluokan seurakunta ei ilmoittanut tilanteensa olevan täysin ongelmaton – jopa ne, joilla ei ollut akuuttia kriisiä, tunnistivat tulevia haasteita (esim. “ei tällä hetkellä merkittäviä haasteita” -vastauksen antaneetkin saattoivat mainita seuraavan ison investoinnin jo horisontissa).</a:t>
            </a:r>
            <a:endParaRPr lang="en-US" sz="2000">
              <a:latin typeface="Aptos"/>
            </a:endParaRPr>
          </a:p>
          <a:p>
            <a:endParaRPr lang="fi-FI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36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7299-60C1-44F7-C332-0B7209FE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6C82F-AE87-A2B6-4447-312B87A2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8" y="165833"/>
            <a:ext cx="8264770" cy="1325563"/>
          </a:xfrm>
        </p:spPr>
        <p:txBody>
          <a:bodyPr>
            <a:normAutofit/>
          </a:bodyPr>
          <a:lstStyle/>
          <a:p>
            <a:r>
              <a:rPr lang="fi-FI">
                <a:latin typeface="Aptos Black"/>
                <a:ea typeface="Open Sans Extrabold"/>
                <a:cs typeface="Open Sans Extrabold"/>
              </a:rPr>
              <a:t>Miten tästä eteenpäin?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E12529-9FCE-0218-3935-991256FA7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12" y="1492511"/>
            <a:ext cx="10627979" cy="49527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0" lvl="3" indent="-342900"/>
            <a:r>
              <a:rPr lang="fi-FI" sz="2000" b="1">
                <a:latin typeface="Aptos"/>
                <a:ea typeface="Open Sans Light"/>
                <a:cs typeface="Times New Roman"/>
              </a:rPr>
              <a:t>Kiinteistöistävastaavien syvempi vuoropuhelu</a:t>
            </a:r>
            <a:endParaRPr lang="en-US" sz="2000" b="1">
              <a:latin typeface="Aptos"/>
            </a:endParaRPr>
          </a:p>
          <a:p>
            <a:pPr marL="2171700" lvl="4">
              <a:buFont typeface="Courier New" panose="020B0604020202020204" pitchFamily="34" charset="0"/>
              <a:buChar char="o"/>
            </a:pPr>
            <a:r>
              <a:rPr lang="fi-FI">
                <a:latin typeface="Aptos"/>
                <a:ea typeface="Open Sans Light"/>
                <a:cs typeface="Times New Roman"/>
              </a:rPr>
              <a:t>Vertaistuki ja osaamisen laajempi yhteinen jakaminen</a:t>
            </a:r>
            <a:endParaRPr lang="fi-FI">
              <a:latin typeface="Aptos"/>
              <a:cs typeface="Times New Roman"/>
            </a:endParaRPr>
          </a:p>
          <a:p>
            <a:pPr marL="2628900" lvl="5"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fi-FI">
                <a:latin typeface="Aptos"/>
                <a:ea typeface="Open Sans Light"/>
                <a:cs typeface="Times New Roman"/>
              </a:rPr>
              <a:t>Toimivien käytäntöjen ja tietojen jakaminen</a:t>
            </a:r>
            <a:endParaRPr lang="fi-FI">
              <a:latin typeface="Aptos"/>
              <a:ea typeface="Open Sans Light" pitchFamily="2" charset="0"/>
              <a:cs typeface="Times New Roman"/>
            </a:endParaRPr>
          </a:p>
          <a:p>
            <a:pPr marL="2628900" lvl="5"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fi-FI">
                <a:latin typeface="Aptos"/>
                <a:ea typeface="Open Sans Light"/>
                <a:cs typeface="Times New Roman"/>
              </a:rPr>
              <a:t>Järjestelmien ja toimintatapojen yhdenmukaistaminen</a:t>
            </a:r>
            <a:endParaRPr lang="fi-FI">
              <a:latin typeface="Aptos"/>
              <a:ea typeface="Open Sans Light" pitchFamily="2" charset="0"/>
              <a:cs typeface="Times New Roman"/>
            </a:endParaRPr>
          </a:p>
          <a:p>
            <a:pPr marL="3086100" lvl="6">
              <a:spcAft>
                <a:spcPts val="600"/>
              </a:spcAft>
            </a:pPr>
            <a:r>
              <a:rPr lang="fi-FI">
                <a:latin typeface="Aptos"/>
                <a:ea typeface="Open Sans Light"/>
                <a:cs typeface="Times New Roman"/>
              </a:rPr>
              <a:t>Korjausvelan yhteinen määrittäminen, kuntoarviot jne.</a:t>
            </a:r>
          </a:p>
          <a:p>
            <a:pPr marL="2628900" lvl="5"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fi-FI">
                <a:latin typeface="Aptos"/>
                <a:ea typeface="Open Sans Light"/>
                <a:cs typeface="Times New Roman"/>
              </a:rPr>
              <a:t>Yhtenevät prosessikuvaukset</a:t>
            </a:r>
            <a:endParaRPr lang="fi-FI">
              <a:latin typeface="Aptos"/>
              <a:ea typeface="Open Sans Light" pitchFamily="2" charset="0"/>
              <a:cs typeface="Times New Roman"/>
            </a:endParaRPr>
          </a:p>
          <a:p>
            <a:pPr marL="1714500" lvl="3" indent="-342900"/>
            <a:r>
              <a:rPr lang="fi-FI" sz="2000" b="1">
                <a:latin typeface="Aptos"/>
                <a:ea typeface="Open Sans Light"/>
                <a:cs typeface="Times New Roman"/>
              </a:rPr>
              <a:t>Osaamispoolin jatkokehittäminen / pilotointi</a:t>
            </a:r>
          </a:p>
          <a:p>
            <a:pPr marL="2171700" lvl="4">
              <a:buFont typeface="Courier New" panose="020B0604020202020204" pitchFamily="34" charset="0"/>
              <a:buChar char="o"/>
            </a:pPr>
            <a:r>
              <a:rPr lang="fi-FI">
                <a:latin typeface="Aptos"/>
                <a:ea typeface="Open Sans Light"/>
                <a:cs typeface="Times New Roman"/>
              </a:rPr>
              <a:t>Tarkempi osaamiskartoitus: olemassa olevat resurssit / resurssitarve</a:t>
            </a:r>
            <a:endParaRPr lang="fi-FI"/>
          </a:p>
          <a:p>
            <a:pPr marL="2171700" lvl="4">
              <a:buFont typeface="Courier New" panose="020B0604020202020204" pitchFamily="34" charset="0"/>
              <a:buChar char="o"/>
            </a:pPr>
            <a:r>
              <a:rPr lang="fi-FI">
                <a:latin typeface="Aptos"/>
                <a:ea typeface="Open Sans Light"/>
                <a:cs typeface="Times New Roman"/>
              </a:rPr>
              <a:t>Pooliin koottava osaaminen</a:t>
            </a:r>
          </a:p>
          <a:p>
            <a:pPr marL="2171700" lvl="4">
              <a:buFont typeface="Courier New" panose="020B0604020202020204" pitchFamily="34" charset="0"/>
              <a:buChar char="o"/>
            </a:pPr>
            <a:r>
              <a:rPr lang="fi-FI">
                <a:latin typeface="Aptos"/>
                <a:ea typeface="Open Sans Light"/>
                <a:cs typeface="Times New Roman"/>
              </a:rPr>
              <a:t>Poolin toteuttamisen tapa ja eteneminen</a:t>
            </a:r>
          </a:p>
          <a:p>
            <a:pPr marL="1714500" lvl="3" indent="-342900"/>
            <a:r>
              <a:rPr lang="fi-FI" sz="2000" b="1">
                <a:latin typeface="Aptos"/>
                <a:ea typeface="Open Sans Light"/>
                <a:cs typeface="Times New Roman"/>
              </a:rPr>
              <a:t>Palveluiden sopimuspohjainen tuottaminen / osto seurakuntien välillä</a:t>
            </a:r>
            <a:endParaRPr lang="fi-FI" sz="2000" b="1">
              <a:latin typeface="Aptos"/>
              <a:cs typeface="Times New Roman"/>
            </a:endParaRPr>
          </a:p>
          <a:p>
            <a:pPr marL="1714500" lvl="3" indent="-342900"/>
            <a:r>
              <a:rPr lang="fi-FI" sz="2000" b="1">
                <a:latin typeface="Aptos"/>
                <a:ea typeface="Open Sans Light"/>
                <a:cs typeface="Times New Roman"/>
              </a:rPr>
              <a:t>Yhteishankintojen mahdollisuudet</a:t>
            </a:r>
            <a:endParaRPr lang="fi-FI" sz="2000" b="1">
              <a:latin typeface="Aptos"/>
              <a:ea typeface="Open Sans Light"/>
            </a:endParaRPr>
          </a:p>
          <a:p>
            <a:pPr marL="1371600" lvl="3" indent="0">
              <a:buNone/>
            </a:pPr>
            <a:endParaRPr lang="fi-FI" sz="2000">
              <a:latin typeface="Times New Roman"/>
              <a:cs typeface="Times New Roman"/>
            </a:endParaRPr>
          </a:p>
          <a:p>
            <a:endParaRPr lang="fi-FI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594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7B38-EA70-3D20-8D41-94707EAD0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>
                <a:latin typeface="Aptos Black"/>
                <a:ea typeface="Open Sans Extrabold"/>
                <a:cs typeface="Open Sans Extrabold"/>
              </a:rPr>
              <a:t>Kyselyyn perustuvaa tilastotietoa</a:t>
            </a:r>
            <a:endParaRPr lang="fi-FI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878B999-129C-AD38-7ADC-02588F6A2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latin typeface="Aptos"/>
                <a:ea typeface="Open Sans Light"/>
                <a:cs typeface="Open Sans Light"/>
              </a:rPr>
              <a:t>Kiinteistökysely</a:t>
            </a:r>
            <a:r>
              <a:rPr lang="en-GB" dirty="0">
                <a:latin typeface="Aptos"/>
                <a:ea typeface="Open Sans Light"/>
                <a:cs typeface="Open Sans Light"/>
              </a:rPr>
              <a:t> Tampereen </a:t>
            </a:r>
            <a:r>
              <a:rPr lang="en-GB" dirty="0" err="1">
                <a:latin typeface="Aptos"/>
                <a:ea typeface="Open Sans Light"/>
                <a:cs typeface="Open Sans Light"/>
              </a:rPr>
              <a:t>hiippakunnan</a:t>
            </a:r>
            <a:r>
              <a:rPr lang="en-GB" dirty="0">
                <a:latin typeface="Aptos"/>
                <a:ea typeface="Open Sans Light"/>
                <a:cs typeface="Open Sans Light"/>
              </a:rPr>
              <a:t> </a:t>
            </a:r>
            <a:r>
              <a:rPr lang="en-GB" dirty="0" err="1">
                <a:latin typeface="Aptos"/>
                <a:ea typeface="Open Sans Light"/>
                <a:cs typeface="Open Sans Light"/>
              </a:rPr>
              <a:t>seurakunnille</a:t>
            </a:r>
            <a:r>
              <a:rPr lang="en-GB" dirty="0">
                <a:latin typeface="Aptos"/>
                <a:ea typeface="Open Sans Light"/>
                <a:cs typeface="Open Sans Light"/>
              </a:rPr>
              <a:t> 2025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C169D4-C113-ACAC-7552-76C7567B8933}"/>
              </a:ext>
            </a:extLst>
          </p:cNvPr>
          <p:cNvSpPr txBox="1"/>
          <p:nvPr/>
        </p:nvSpPr>
        <p:spPr>
          <a:xfrm>
            <a:off x="-588936" y="283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22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5047-34A4-2B70-3CC8-48CE575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T</a:t>
            </a:r>
            <a:r>
              <a:rPr lang="fi-FI" dirty="0" err="1"/>
              <a:t>ilat</a:t>
            </a:r>
            <a:r>
              <a:rPr lang="fi-FI" dirty="0"/>
              <a:t> seurakunnissa</a:t>
            </a:r>
            <a:endParaRPr lang="en-FI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E84575-4A21-30BD-6BF4-7B7786C8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8" y="2466758"/>
            <a:ext cx="4238033" cy="38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4FC1C75-2A87-3DCA-2D87-71C23AA85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55" y="2079301"/>
            <a:ext cx="5471417" cy="38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6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BD767-AC42-3C39-029E-0D3393D50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9206-D2D9-D31A-B168-89B2A69E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 seurakunnissa</a:t>
            </a:r>
            <a:endParaRPr lang="en-FI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C22512B-71F4-56FA-5430-C5221DF1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66" y="2754307"/>
            <a:ext cx="5642796" cy="32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F498151-EBFE-EBFA-983E-AA0B824E4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754307"/>
            <a:ext cx="5378853" cy="32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9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82B6-6B07-6F5B-4B24-FBEE917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261-3006-A817-09CD-D88E8F25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Konsulttipalveluiden käyttö seurakunnissa</a:t>
            </a:r>
            <a:endParaRPr lang="en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3BE911-F5D5-43A0-66B3-F8D25D57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68302"/>
            <a:ext cx="5181600" cy="36659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Content Placeholder 3">
            <a:extLst>
              <a:ext uri="{FF2B5EF4-FFF2-40B4-BE49-F238E27FC236}">
                <a16:creationId xmlns:a16="http://schemas.microsoft.com/office/drawing/2014/main" id="{1D49F86E-17CC-29F7-A0E3-24F9182DF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 err="1"/>
              <a:t>Mukana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käyttötalouden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investointien</a:t>
            </a:r>
            <a:r>
              <a:rPr lang="en-US" dirty="0"/>
              <a:t> </a:t>
            </a:r>
            <a:r>
              <a:rPr lang="en-US" dirty="0" err="1"/>
              <a:t>konsulttieurot</a:t>
            </a:r>
            <a:endParaRPr lang="en-US" dirty="0"/>
          </a:p>
          <a:p>
            <a:r>
              <a:rPr lang="en-US" dirty="0" err="1"/>
              <a:t>Konsulttien</a:t>
            </a:r>
            <a:r>
              <a:rPr lang="en-US" dirty="0"/>
              <a:t> </a:t>
            </a:r>
            <a:r>
              <a:rPr lang="en-US" dirty="0" err="1"/>
              <a:t>palveluita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laajasti</a:t>
            </a:r>
            <a:r>
              <a:rPr lang="en-US" dirty="0"/>
              <a:t> </a:t>
            </a:r>
            <a:r>
              <a:rPr lang="en-US" dirty="0" err="1"/>
              <a:t>seurakunnan</a:t>
            </a:r>
            <a:r>
              <a:rPr lang="en-US" dirty="0"/>
              <a:t> </a:t>
            </a:r>
            <a:r>
              <a:rPr lang="en-US" dirty="0" err="1"/>
              <a:t>koosta</a:t>
            </a:r>
            <a:r>
              <a:rPr lang="en-US" dirty="0"/>
              <a:t> </a:t>
            </a:r>
            <a:r>
              <a:rPr lang="en-US" dirty="0" err="1"/>
              <a:t>riippumatta</a:t>
            </a:r>
            <a:endParaRPr lang="en-US" dirty="0"/>
          </a:p>
          <a:p>
            <a:r>
              <a:rPr lang="en-US" dirty="0" err="1"/>
              <a:t>Konsulttipalveluihin</a:t>
            </a:r>
            <a:r>
              <a:rPr lang="en-US" dirty="0"/>
              <a:t> </a:t>
            </a:r>
            <a:r>
              <a:rPr lang="en-US" dirty="0" err="1"/>
              <a:t>käytetyillä</a:t>
            </a:r>
            <a:r>
              <a:rPr lang="en-US" dirty="0"/>
              <a:t> </a:t>
            </a:r>
            <a:r>
              <a:rPr lang="en-US" dirty="0" err="1"/>
              <a:t>euroilla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mahdollista</a:t>
            </a:r>
            <a:r>
              <a:rPr lang="en-US" dirty="0"/>
              <a:t> </a:t>
            </a:r>
            <a:r>
              <a:rPr lang="en-US" dirty="0" err="1"/>
              <a:t>rahoittaa</a:t>
            </a:r>
            <a:r>
              <a:rPr lang="en-US" dirty="0"/>
              <a:t> </a:t>
            </a:r>
            <a:r>
              <a:rPr lang="en-US" dirty="0" err="1"/>
              <a:t>yhteisen</a:t>
            </a:r>
            <a:r>
              <a:rPr lang="en-US" dirty="0"/>
              <a:t> </a:t>
            </a:r>
            <a:r>
              <a:rPr lang="en-US" dirty="0" err="1"/>
              <a:t>osaamisen</a:t>
            </a:r>
            <a:r>
              <a:rPr lang="en-US" dirty="0"/>
              <a:t> </a:t>
            </a:r>
            <a:r>
              <a:rPr lang="en-US" dirty="0" err="1"/>
              <a:t>vahvistamista</a:t>
            </a:r>
            <a:r>
              <a:rPr lang="en-US" dirty="0"/>
              <a:t> (</a:t>
            </a:r>
            <a:r>
              <a:rPr lang="en-US" dirty="0" err="1"/>
              <a:t>osaamispooli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398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7B38-EA70-3D20-8D41-94707EAD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br>
              <a:rPr lang="fi-FI" dirty="0"/>
            </a:br>
            <a:r>
              <a:rPr lang="fi-FI" dirty="0"/>
              <a:t>Kiinteistötyön tekemisen tavat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988745-A934-FB09-7668-2EEF0162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9E642E-1144-08BF-9AC6-5AA31C880463}"/>
              </a:ext>
            </a:extLst>
          </p:cNvPr>
          <p:cNvSpPr txBox="1"/>
          <p:nvPr/>
        </p:nvSpPr>
        <p:spPr>
          <a:xfrm>
            <a:off x="2123268" y="-94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815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F4E2124-8723-94EA-12A5-4CAF8DA81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latin typeface="Aptos Black"/>
                <a:ea typeface="Open Sans Extrabold"/>
                <a:cs typeface="Open Sans Extrabold"/>
              </a:rPr>
              <a:t>Kiitos!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E591F61-7DCE-2D09-FD4E-7CE008025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ptos"/>
                <a:ea typeface="Open Sans Light"/>
                <a:cs typeface="Open Sans Light"/>
              </a:rPr>
              <a:t>Kohti tulevaisuutta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14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F5B79-75CC-9772-8ABF-FF285FF1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B1A8A6-1B2F-9DCC-5EC4-F5374508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8" y="165833"/>
            <a:ext cx="826477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Aptos Black"/>
                <a:ea typeface="Open Sans Extrabold"/>
                <a:cs typeface="Open Sans Extrabold"/>
              </a:rPr>
              <a:t>Kysymykset perjantain pöytäryhmiin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4A20A-8715-D28C-6879-E268D8E3D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12" y="1492511"/>
            <a:ext cx="10627979" cy="49527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371600" lvl="3" indent="0">
              <a:buNone/>
            </a:pPr>
            <a:endParaRPr lang="fi-FI" sz="2800" b="1" dirty="0">
              <a:latin typeface="Aptos"/>
              <a:ea typeface="Open Sans Light"/>
              <a:cs typeface="Times New Roman"/>
            </a:endParaRPr>
          </a:p>
          <a:p>
            <a:pPr marL="1714500" lvl="3" indent="-342900"/>
            <a:r>
              <a:rPr lang="fi-FI" sz="2800" b="1" dirty="0">
                <a:latin typeface="Aptos"/>
                <a:ea typeface="Open Sans Light"/>
                <a:cs typeface="Times New Roman"/>
              </a:rPr>
              <a:t>Mitä ajatuksia kyselyiden tulokset herättävät ?</a:t>
            </a:r>
            <a:endParaRPr lang="en-US" sz="2800" b="1" dirty="0">
              <a:latin typeface="Aptos"/>
            </a:endParaRPr>
          </a:p>
          <a:p>
            <a:pPr marL="1714500" lvl="3" indent="-342900"/>
            <a:endParaRPr lang="fi-FI" sz="2800" b="1" dirty="0">
              <a:latin typeface="Aptos"/>
              <a:ea typeface="Open Sans Light"/>
              <a:cs typeface="Times New Roman"/>
            </a:endParaRPr>
          </a:p>
          <a:p>
            <a:pPr marL="1714500" lvl="3" indent="-342900"/>
            <a:r>
              <a:rPr lang="fi-FI" sz="2800" b="1" dirty="0">
                <a:latin typeface="Aptos"/>
                <a:ea typeface="Open Sans Light"/>
                <a:cs typeface="Times New Roman"/>
              </a:rPr>
              <a:t>Miten tästä eteenpäin ?</a:t>
            </a:r>
            <a:endParaRPr lang="en-US" sz="2800" b="1" dirty="0">
              <a:latin typeface="Aptos"/>
            </a:endParaRPr>
          </a:p>
          <a:p>
            <a:pPr marL="1714500" lvl="3" indent="-342900"/>
            <a:endParaRPr lang="fi-FI" sz="2800" b="1" dirty="0">
              <a:latin typeface="Aptos"/>
              <a:ea typeface="Open Sans Light"/>
              <a:cs typeface="Times New Roman"/>
            </a:endParaRPr>
          </a:p>
          <a:p>
            <a:pPr marL="1714500" lvl="3" indent="-342900"/>
            <a:r>
              <a:rPr lang="fi-FI" sz="2800" b="1" dirty="0">
                <a:latin typeface="Aptos"/>
                <a:ea typeface="Open Sans Light"/>
                <a:cs typeface="Times New Roman"/>
              </a:rPr>
              <a:t>Onko jotain muuta mitä haluaisit nostaa ?</a:t>
            </a:r>
            <a:endParaRPr lang="fi-FI" sz="2800" b="1" dirty="0">
              <a:latin typeface="Aptos"/>
              <a:cs typeface="Times New Roman"/>
            </a:endParaRPr>
          </a:p>
          <a:p>
            <a:endParaRPr lang="fi-FI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238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51EC23-C5D6-1129-A8B1-F1258F3F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r>
              <a:rPr lang="fi-FI">
                <a:ea typeface="Open Sans Light"/>
                <a:cs typeface="Open Sans Light"/>
              </a:rPr>
              <a:t>Kahden minuutin slide</a:t>
            </a:r>
          </a:p>
          <a:p>
            <a:r>
              <a:rPr lang="fi-FI">
                <a:ea typeface="Open Sans Light"/>
                <a:cs typeface="Open Sans Light"/>
              </a:rPr>
              <a:t>Positiivinen kiinnostus osaamispoolia kohtaan</a:t>
            </a:r>
          </a:p>
          <a:p>
            <a:r>
              <a:rPr lang="fi-FI">
                <a:ea typeface="Open Sans Light"/>
                <a:cs typeface="Open Sans Light"/>
              </a:rPr>
              <a:t>Seurakuntia yhdistävät palvelutarpeet</a:t>
            </a:r>
          </a:p>
          <a:p>
            <a:r>
              <a:rPr lang="fi-FI">
                <a:ea typeface="Open Sans Light"/>
                <a:cs typeface="Open Sans Light"/>
              </a:rPr>
              <a:t>Poolin potentiaali</a:t>
            </a:r>
          </a:p>
          <a:p>
            <a:r>
              <a:rPr lang="fi-FI">
                <a:ea typeface="Open Sans Light"/>
                <a:cs typeface="Open Sans Light"/>
              </a:rPr>
              <a:t>Kohti yhteistä asioiden hoitamista</a:t>
            </a:r>
          </a:p>
          <a:p>
            <a:r>
              <a:rPr lang="fi-FI">
                <a:ea typeface="Open Sans Light"/>
                <a:cs typeface="Open Sans Light"/>
              </a:rPr>
              <a:t>Kiinteistöistä luopuminen ja tilojen sopeuttaminen </a:t>
            </a:r>
          </a:p>
          <a:p>
            <a:r>
              <a:rPr lang="fi-FI">
                <a:ea typeface="Open Sans Light"/>
                <a:cs typeface="Open Sans Light"/>
              </a:rPr>
              <a:t>Luopumisen haasteet</a:t>
            </a:r>
            <a:endParaRPr lang="fi-FI"/>
          </a:p>
          <a:p>
            <a:r>
              <a:rPr lang="fi-FI">
                <a:ea typeface="Open Sans Light"/>
                <a:cs typeface="Open Sans Light"/>
              </a:rPr>
              <a:t>Rakennuksen kunto osana kiinteistöjen luopumista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1C6D6-FAA8-2FD5-535B-46C690E42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/>
              <a:t>Sisältö</a:t>
            </a:r>
          </a:p>
        </p:txBody>
      </p:sp>
    </p:spTree>
    <p:extLst>
      <p:ext uri="{BB962C8B-B14F-4D97-AF65-F5344CB8AC3E}">
        <p14:creationId xmlns:p14="http://schemas.microsoft.com/office/powerpoint/2010/main" val="417174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82FF9-FA52-13CA-3C45-18D72B66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4D150-6E3D-27F0-0F0E-5A399F45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8" y="165833"/>
            <a:ext cx="8759788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Aptos Black"/>
                <a:ea typeface="Open Sans Extrabold"/>
                <a:cs typeface="Open Sans Extrabold"/>
              </a:rPr>
              <a:t>Kysymys lauantain osallistujille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53FBB-C6AE-032D-ECA8-E036E155E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12" y="1492511"/>
            <a:ext cx="10627979" cy="49527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371600" lvl="3" indent="0">
              <a:buNone/>
            </a:pPr>
            <a:endParaRPr lang="fi-FI" sz="2800" b="1" dirty="0">
              <a:latin typeface="Aptos"/>
              <a:ea typeface="Open Sans Light"/>
              <a:cs typeface="Times New Roman"/>
            </a:endParaRPr>
          </a:p>
          <a:p>
            <a:pPr marL="1371600" lvl="3" indent="0">
              <a:buNone/>
            </a:pPr>
            <a:r>
              <a:rPr lang="fi-FI" sz="2800" dirty="0"/>
              <a:t>Viranhaltijoilta tullut vahva tuki osaamispoolin kokeilulle / pilotoinnille</a:t>
            </a:r>
          </a:p>
          <a:p>
            <a:pPr marL="2171700" lvl="4" indent="-342900"/>
            <a:r>
              <a:rPr lang="fi-FI" sz="2800" dirty="0"/>
              <a:t>Onko seurakuntien päättäjillä vastaavaa valmiutta </a:t>
            </a:r>
            <a:r>
              <a:rPr lang="fi-FI" sz="2800" dirty="0">
                <a:latin typeface="Aptos"/>
                <a:ea typeface="Open Sans Light"/>
                <a:cs typeface="Times New Roman"/>
              </a:rPr>
              <a:t>?</a:t>
            </a:r>
            <a:endParaRPr lang="fi-FI" sz="2800" dirty="0">
              <a:latin typeface="Aptos"/>
              <a:cs typeface="Times New Roman"/>
            </a:endParaRPr>
          </a:p>
          <a:p>
            <a:endParaRPr lang="fi-FI" dirty="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113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74C8F0-4E83-A737-C9F1-FE014720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42"/>
            <a:ext cx="10515600" cy="698090"/>
          </a:xfrm>
        </p:spPr>
        <p:txBody>
          <a:bodyPr>
            <a:normAutofit fontScale="90000"/>
          </a:bodyPr>
          <a:lstStyle/>
          <a:p>
            <a:r>
              <a:rPr lang="fi-FI" kern="100" dirty="0">
                <a:latin typeface="Aptos"/>
                <a:ea typeface="Aptos" panose="020B0004020202020204" pitchFamily="34" charset="0"/>
                <a:cs typeface="Times New Roman"/>
              </a:rPr>
              <a:t>Nostot perjantain työskentelystä</a:t>
            </a:r>
            <a:b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7043D9-43F3-DD64-23F6-34CBD3627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3"/>
            <a:ext cx="10515600" cy="4643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fi-FI" sz="2000" b="1" kern="100" dirty="0">
              <a:latin typeface="Aptos"/>
              <a:ea typeface="Aptos" panose="020B0004020202020204" pitchFamily="34" charset="0"/>
              <a:cs typeface="Times New Roman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4228953-FCB3-E208-8457-5BE07C5BDA7B}"/>
              </a:ext>
            </a:extLst>
          </p:cNvPr>
          <p:cNvSpPr txBox="1"/>
          <p:nvPr/>
        </p:nvSpPr>
        <p:spPr>
          <a:xfrm>
            <a:off x="942022" y="1922086"/>
            <a:ext cx="1054527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/>
              <a:t>Osaamispooliin suhtaudutaan erittäin positiivisesti. </a:t>
            </a:r>
          </a:p>
          <a:p>
            <a:endParaRPr lang="fi-FI" sz="2400" dirty="0"/>
          </a:p>
          <a:p>
            <a:r>
              <a:rPr lang="fi-FI" sz="2400" dirty="0"/>
              <a:t>Viranhaltijoilta vahva tuki osaamispoolin kokeilulle / pilotoinnille</a:t>
            </a:r>
          </a:p>
          <a:p>
            <a:r>
              <a:rPr lang="fi-FI" sz="2400" dirty="0"/>
              <a:t>- Onko seurakuntien päättäjillä vastaavaa valmiutta ?</a:t>
            </a:r>
          </a:p>
          <a:p>
            <a:endParaRPr lang="fi-FI" sz="2400" dirty="0"/>
          </a:p>
          <a:p>
            <a:r>
              <a:rPr lang="fi-FI" sz="2400" dirty="0"/>
              <a:t>Pooli voi olla ratkaisu moniin seurakuntien kiinteistöasioiden haasteisiin.</a:t>
            </a:r>
          </a:p>
          <a:p>
            <a:endParaRPr lang="fi-FI" sz="2400" dirty="0"/>
          </a:p>
          <a:p>
            <a:r>
              <a:rPr lang="fi-FI" sz="2400" dirty="0"/>
              <a:t>Seurakuntien kokeilutoiminnan avustus (Kirkkohallituksen yleiskirje / 14/2024)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Haku 31.8.2025 mennessä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56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4F21-0274-D88D-539C-99509A53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C22453-8704-51A6-6C5A-D000250B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42"/>
            <a:ext cx="10515600" cy="698090"/>
          </a:xfrm>
        </p:spPr>
        <p:txBody>
          <a:bodyPr>
            <a:normAutofit fontScale="90000"/>
          </a:bodyPr>
          <a:lstStyle/>
          <a:p>
            <a:r>
              <a:rPr lang="fi-FI" kern="100" dirty="0">
                <a:latin typeface="Aptos"/>
                <a:ea typeface="Aptos" panose="020B0004020202020204" pitchFamily="34" charset="0"/>
                <a:cs typeface="Times New Roman"/>
              </a:rPr>
              <a:t>Kahden minuutin </a:t>
            </a:r>
            <a:r>
              <a:rPr lang="fi-FI" kern="100" dirty="0" err="1">
                <a:latin typeface="Aptos"/>
                <a:ea typeface="Aptos" panose="020B0004020202020204" pitchFamily="34" charset="0"/>
                <a:cs typeface="Times New Roman"/>
              </a:rPr>
              <a:t>slide</a:t>
            </a:r>
            <a:b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F6C371-4855-5877-CA5B-75964948D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3"/>
            <a:ext cx="10515600" cy="4643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fi-FI" sz="2000" b="1" kern="100">
              <a:latin typeface="Aptos"/>
              <a:ea typeface="Aptos" panose="020B0004020202020204" pitchFamily="34" charset="0"/>
              <a:cs typeface="Times New Roman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Kuva, joka sisältää kohteen teksti, kuvakaappaus, Fontti, diagrammi&#10;&#10;Tekoälyn luoma sisältö voi olla virheellistä.">
            <a:extLst>
              <a:ext uri="{FF2B5EF4-FFF2-40B4-BE49-F238E27FC236}">
                <a16:creationId xmlns:a16="http://schemas.microsoft.com/office/drawing/2014/main" id="{2B7E595D-6E22-7912-7240-34F9440E37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81" t="32471" r="20781" b="3736"/>
          <a:stretch/>
        </p:blipFill>
        <p:spPr>
          <a:xfrm>
            <a:off x="3652104" y="1969066"/>
            <a:ext cx="5427163" cy="159718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469FA73-E4A2-A4B4-BECE-CF1B51FAE68C}"/>
              </a:ext>
            </a:extLst>
          </p:cNvPr>
          <p:cNvSpPr txBox="1"/>
          <p:nvPr/>
        </p:nvSpPr>
        <p:spPr>
          <a:xfrm>
            <a:off x="867197" y="1393178"/>
            <a:ext cx="922357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/>
              <a:t>Kuinka s​</a:t>
            </a:r>
            <a:r>
              <a:rPr lang="fi-FI" sz="2000" b="1" err="1"/>
              <a:t>eurakunnat</a:t>
            </a:r>
            <a:r>
              <a:rPr lang="fi-FI" sz="2000" b="1"/>
              <a:t> selviävät kiinteistöjen kustannuksista 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50D48F1-4193-E416-B579-0D13B3984179}"/>
              </a:ext>
            </a:extLst>
          </p:cNvPr>
          <p:cNvSpPr txBox="1"/>
          <p:nvPr/>
        </p:nvSpPr>
        <p:spPr>
          <a:xfrm>
            <a:off x="880682" y="3935425"/>
            <a:ext cx="922357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/>
              <a:t>S​</a:t>
            </a:r>
            <a:r>
              <a:rPr lang="fi-FI" sz="2000" b="1" err="1"/>
              <a:t>eurakunnilta</a:t>
            </a:r>
            <a:r>
              <a:rPr lang="fi-FI" sz="2000" b="1"/>
              <a:t> vahva signaali osaamispoolin kehittämistä kohtaan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A461232-51CA-1951-AB95-06E33315772F}"/>
              </a:ext>
            </a:extLst>
          </p:cNvPr>
          <p:cNvSpPr txBox="1"/>
          <p:nvPr/>
        </p:nvSpPr>
        <p:spPr>
          <a:xfrm>
            <a:off x="967074" y="4514974"/>
            <a:ext cx="1054527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Osaamispooliin suhtaudutaan erittäin positiivisesti. </a:t>
            </a:r>
          </a:p>
          <a:p>
            <a:r>
              <a:rPr lang="fi-FI"/>
              <a:t>Kääntäen: vain kaksi seurakuntaa ei lähtökohtaisesti harkitse palvelujen hankkimista poolista </a:t>
            </a:r>
          </a:p>
          <a:p>
            <a:r>
              <a:rPr lang="fi-FI"/>
              <a:t>Poolin palveluhankintojen potentiaali karkeasti arvioiden n. 300.000 eur / vastaa noin 4 henkilötyövuotta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1E1296D-5DAE-2DA5-62D0-0D89B2E19921}"/>
              </a:ext>
            </a:extLst>
          </p:cNvPr>
          <p:cNvSpPr txBox="1"/>
          <p:nvPr/>
        </p:nvSpPr>
        <p:spPr>
          <a:xfrm>
            <a:off x="1676400" y="2452778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/>
              <a:t>Selviää hyvin</a:t>
            </a:r>
          </a:p>
          <a:p>
            <a:r>
              <a:rPr lang="fi-FI" sz="1600"/>
              <a:t>Selviää jotenkuten</a:t>
            </a:r>
          </a:p>
          <a:p>
            <a:r>
              <a:rPr lang="fi-FI" sz="1600"/>
              <a:t>Ei selviä 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DC2180A-27F1-BDF6-C45F-AF6BF3F816C9}"/>
              </a:ext>
            </a:extLst>
          </p:cNvPr>
          <p:cNvSpPr txBox="1"/>
          <p:nvPr/>
        </p:nvSpPr>
        <p:spPr>
          <a:xfrm>
            <a:off x="3049438" y="211490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/>
              <a:t>Vastaajien määrä (kpl)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69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C887C-DB77-7F4A-B854-C68DD8BA1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82825C-4894-6666-6C78-E2559F59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42"/>
            <a:ext cx="10515600" cy="698090"/>
          </a:xfrm>
        </p:spPr>
        <p:txBody>
          <a:bodyPr>
            <a:normAutofit fontScale="90000"/>
          </a:bodyPr>
          <a:lstStyle/>
          <a:p>
            <a:r>
              <a:rPr lang="fi-FI" kern="100">
                <a:latin typeface="Aptos"/>
                <a:ea typeface="Aptos" panose="020B0004020202020204" pitchFamily="34" charset="0"/>
                <a:cs typeface="Times New Roman"/>
              </a:rPr>
              <a:t>Positiivinen kiinnostus osaamispoolia kohtaan</a:t>
            </a:r>
            <a:br>
              <a:rPr lang="fi-FI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D15577-ED64-83C4-E716-4D7F2CA4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0210"/>
            <a:ext cx="10515600" cy="4643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fi-FI" sz="2000" b="1" kern="100">
                <a:latin typeface="Aptos"/>
                <a:ea typeface="Open Sans Light"/>
                <a:cs typeface="Times New Roman"/>
              </a:rPr>
              <a:t>Valmius siirtää kiinteistöihin liittyviä asiantuntijatehtäviä osaamispoolille</a:t>
            </a:r>
          </a:p>
          <a:p>
            <a:pPr>
              <a:buAutoNum type="alphaLcPeriod"/>
            </a:pPr>
            <a:endParaRPr lang="fi-FI"/>
          </a:p>
        </p:txBody>
      </p:sp>
      <p:pic>
        <p:nvPicPr>
          <p:cNvPr id="4" name="Kuva 3" descr="Kuva, joka sisältää kohteen teksti, kuvakaappaus, diagrammi, Fontti&#10;&#10;Tekoälyn luoma sisältö voi olla virheellistä.">
            <a:extLst>
              <a:ext uri="{FF2B5EF4-FFF2-40B4-BE49-F238E27FC236}">
                <a16:creationId xmlns:a16="http://schemas.microsoft.com/office/drawing/2014/main" id="{5225A8F0-9F3B-71C7-3E59-D8EDF548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9" y="3137936"/>
            <a:ext cx="11616906" cy="287531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9EF78E5-4B57-E1D8-94BC-B838289695C0}"/>
              </a:ext>
            </a:extLst>
          </p:cNvPr>
          <p:cNvSpPr txBox="1"/>
          <p:nvPr/>
        </p:nvSpPr>
        <p:spPr>
          <a:xfrm>
            <a:off x="4724400" y="3200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/>
              <a:t>Vastaajien määrä (kpl)</a:t>
            </a:r>
          </a:p>
        </p:txBody>
      </p:sp>
    </p:spTree>
    <p:extLst>
      <p:ext uri="{BB962C8B-B14F-4D97-AF65-F5344CB8AC3E}">
        <p14:creationId xmlns:p14="http://schemas.microsoft.com/office/powerpoint/2010/main" val="260605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46D17-B8D4-5538-465C-330E07D94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1587F-9CD6-52EC-D1B0-AE29FF62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42"/>
            <a:ext cx="10515600" cy="698090"/>
          </a:xfrm>
        </p:spPr>
        <p:txBody>
          <a:bodyPr>
            <a:normAutofit fontScale="90000"/>
          </a:bodyPr>
          <a:lstStyle/>
          <a:p>
            <a:r>
              <a:rPr lang="fi-FI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Seurakuntia yhdistävät palvelutarpeet</a:t>
            </a:r>
            <a:br>
              <a:rPr lang="fi-FI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ECBE5-D440-46A7-5297-9C6B1ED8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3"/>
            <a:ext cx="10515600" cy="4643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i-FI" sz="2000" b="1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Kirkot, tapulit, kappelit, vainajansäilytystilat, leirikeskukset ym.</a:t>
            </a:r>
            <a:br>
              <a:rPr lang="fi-FI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i-FI" sz="2000" b="1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 (tavoitteena lisätä yhteistä osaamista)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i-FI" sz="20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Kyselyssä vahva yksimielisyys </a:t>
            </a:r>
            <a:r>
              <a:rPr lang="fi-FI" sz="2000" b="1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hankkia </a:t>
            </a:r>
            <a:r>
              <a:rPr lang="fi-FI" sz="20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tai </a:t>
            </a:r>
            <a:r>
              <a:rPr lang="fi-FI" sz="2000" b="1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harkita hankkivansa</a:t>
            </a:r>
            <a:r>
              <a:rPr lang="fi-FI" sz="20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 seuraavia palveluita;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fi-FI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Asiantuntija-apu kulttuurihistoriallisten rakennusten kysymyksissä			90,6%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fi-FI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Isompiin korjaus- tai rakennushankkeisiin liittyvät </a:t>
            </a:r>
            <a:r>
              <a:rPr lang="fi-FI" sz="1800" kern="100">
                <a:latin typeface="Aptos"/>
                <a:ea typeface="Aptos" panose="020B0004020202020204" pitchFamily="34" charset="0"/>
                <a:cs typeface="Times New Roman"/>
              </a:rPr>
              <a:t>suunnittelunohjeuksen</a:t>
            </a:r>
            <a:r>
              <a:rPr lang="fi-FI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, </a:t>
            </a:r>
            <a:br>
              <a:rPr lang="fi-FI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i-FI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rakennuttamisen, projektinjohdon ja valvonnan palvelut 			</a:t>
            </a:r>
            <a:r>
              <a:rPr lang="fi-FI" sz="1800" kern="100">
                <a:latin typeface="Aptos"/>
                <a:ea typeface="Aptos" panose="020B0004020202020204" pitchFamily="34" charset="0"/>
                <a:cs typeface="Times New Roman"/>
              </a:rPr>
              <a:t>    </a:t>
            </a:r>
            <a:r>
              <a:rPr lang="fi-FI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94,8%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fi-FI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Ulkoisen konsulttipalvelun käyttö poolin kilpailuttamana tai valvomana			93,7%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i-FI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Hankintoihin liittyvä kilpailuttamisapu						90,6%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37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5DAC-6F09-78D7-7C5B-67807F3B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430F83-C501-7A81-CA90-4CF4A4D7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42"/>
            <a:ext cx="10515600" cy="698090"/>
          </a:xfrm>
        </p:spPr>
        <p:txBody>
          <a:bodyPr>
            <a:normAutofit fontScale="90000"/>
          </a:bodyPr>
          <a:lstStyle/>
          <a:p>
            <a:r>
              <a:rPr lang="fi-FI" kern="100">
                <a:latin typeface="Aptos"/>
                <a:ea typeface="Aptos" panose="020B0004020202020204" pitchFamily="34" charset="0"/>
                <a:cs typeface="Times New Roman"/>
              </a:rPr>
              <a:t>Poolin potentiaali</a:t>
            </a:r>
            <a:endParaRPr lang="fi-FI" sz="1800" kern="100">
              <a:latin typeface="Aptos"/>
              <a:cs typeface="Times New Roman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21D7A8-1561-D615-8B47-342F27B22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161"/>
            <a:ext cx="10515600" cy="46431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fi-FI" sz="1800">
                <a:latin typeface="Aptos"/>
                <a:ea typeface="Open Sans Light"/>
                <a:cs typeface="Open Sans Light"/>
              </a:rPr>
              <a:t>Tampereen hiippakunnan seurakunnat hankkivat merkittävän määrän konsulttiapua markkinoilta. </a:t>
            </a:r>
            <a:endParaRPr lang="fi-FI"/>
          </a:p>
          <a:p>
            <a:pPr marL="742950" lvl="1" indent="-342900">
              <a:lnSpc>
                <a:spcPct val="114999"/>
              </a:lnSpc>
              <a:spcAft>
                <a:spcPts val="800"/>
              </a:spcAft>
              <a:buFont typeface="Courier New" panose="020B0604020202020204" pitchFamily="34" charset="0"/>
              <a:buChar char="o"/>
            </a:pPr>
            <a:r>
              <a:rPr lang="fi-FI" sz="1600">
                <a:latin typeface="Aptos"/>
                <a:ea typeface="Open Sans Light"/>
                <a:cs typeface="Open Sans Light"/>
              </a:rPr>
              <a:t>Käyttötaloudessa konsulttiostojen määrä on noin 900.000 euroa vuodessa</a:t>
            </a:r>
            <a:endParaRPr lang="fi-FI"/>
          </a:p>
          <a:p>
            <a:pPr marL="742950" lvl="1" indent="-342900">
              <a:lnSpc>
                <a:spcPct val="114999"/>
              </a:lnSpc>
              <a:spcAft>
                <a:spcPts val="800"/>
              </a:spcAft>
              <a:buFont typeface="Courier New" panose="020B0604020202020204" pitchFamily="34" charset="0"/>
              <a:buChar char="o"/>
            </a:pPr>
            <a:r>
              <a:rPr lang="fi-FI" sz="1600">
                <a:latin typeface="Aptos"/>
                <a:ea typeface="Open Sans Light"/>
                <a:cs typeface="Open Sans Light"/>
              </a:rPr>
              <a:t>Investoinneissa vastaava luku on noin 1.600.000 euroa</a:t>
            </a:r>
            <a:endParaRPr lang="fi-FI"/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fi-FI" sz="1800">
                <a:latin typeface="Aptos"/>
                <a:ea typeface="Open Sans Light"/>
                <a:cs typeface="Open Sans Light"/>
              </a:rPr>
              <a:t>Suurin osa euroista käytetään suunnitteluun sekä erilaisiin tutkimuksiin, selvityksiin ja kartoituksiin.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fi-FI" sz="1800">
                <a:latin typeface="Aptos"/>
                <a:ea typeface="Open Sans Light"/>
                <a:cs typeface="Open Sans Light"/>
              </a:rPr>
              <a:t>Poolin kannalta kiinnostavin konsulttipalveluhankintakokonaisuus liittyy </a:t>
            </a:r>
            <a:r>
              <a:rPr lang="fi-FI" sz="1800" b="1">
                <a:latin typeface="Aptos"/>
                <a:ea typeface="Open Sans Light"/>
                <a:cs typeface="Open Sans Light"/>
              </a:rPr>
              <a:t>rakennuttamiseen, valvontaan, suunnittelunohjaukseen ja muihin vastaaviin palveluihin. </a:t>
            </a:r>
            <a:r>
              <a:rPr lang="fi-FI" sz="1800">
                <a:latin typeface="Aptos"/>
                <a:ea typeface="Open Sans Light"/>
                <a:cs typeface="Open Sans Light"/>
              </a:rPr>
              <a:t>Tähän kokonaisuuteen kytkeytyvä euromäärä on noin 650.000 euroa vuodessa. </a:t>
            </a:r>
            <a:endParaRPr lang="fi-FI"/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fi-FI" sz="1800">
                <a:latin typeface="Aptos"/>
                <a:ea typeface="Open Sans Light"/>
                <a:cs typeface="Open Sans Light"/>
              </a:rPr>
              <a:t>Poolista hankittavien palveluiden osuus voisi jo pian käynnistämisen jälkeen olla tästä noin 50% . Näin laskettu vuosittainen summa olisi suuruusluokaltaan 300.000 euroa. Osuus voi ajan myötä kasvaa.</a:t>
            </a:r>
            <a:endParaRPr lang="fi-FI"/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fi-FI" sz="1800">
                <a:latin typeface="Aptos"/>
                <a:ea typeface="Open Sans Light"/>
                <a:cs typeface="Open Sans Light"/>
              </a:rPr>
              <a:t>Tällä rahalla voitaisiin rekrytoida noin 4 asiantuntijaa.</a:t>
            </a:r>
            <a:endParaRPr lang="fi-FI"/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fi-FI" sz="1800">
                <a:latin typeface="Aptos"/>
                <a:ea typeface="Open Sans Light"/>
                <a:cs typeface="Open Sans Light"/>
              </a:rPr>
              <a:t>Lisähyötynä voidaan nähdä seurakuntatalouden säästetty oma työaika.</a:t>
            </a:r>
            <a:endParaRPr lang="fi-FI" sz="1800"/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fi-FI" sz="2000" b="1"/>
          </a:p>
          <a:p>
            <a:pPr>
              <a:buFont typeface="Calibri" panose="020B0604020202020204" pitchFamily="34" charset="0"/>
              <a:buChar char="-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5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24F3CB-A1A3-BBA8-042B-90E5E39E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Kiinteistöistä luopuminen ja tilojen sopeuttaminen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289AA8-BD6A-477A-FDB9-67AC88686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2304"/>
            <a:ext cx="10089396" cy="20007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Open Sans Light"/>
                <a:cs typeface="Open Sans Light"/>
              </a:rPr>
              <a:t>Seurakunnissa on jo laajasti puhuttu tilojen luopumisesta tai käyttöasteiden nostamisesta. Kyselyssä aihe nousi esille etenkin pienissä ja osittain keskisuurissa seurakunnissa. </a:t>
            </a:r>
            <a:endParaRPr lang="fi-FI"/>
          </a:p>
          <a:p>
            <a:endParaRPr lang="fi-FI"/>
          </a:p>
          <a:p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2390CE9-61E9-6DBE-797B-F57F7A2BC167}"/>
              </a:ext>
            </a:extLst>
          </p:cNvPr>
          <p:cNvSpPr/>
          <p:nvPr/>
        </p:nvSpPr>
        <p:spPr>
          <a:xfrm>
            <a:off x="733140" y="4008782"/>
            <a:ext cx="2401956" cy="1496391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Sisäilma ongelmat?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42655286-D8D7-FE72-D74A-828035BF01F4}"/>
              </a:ext>
            </a:extLst>
          </p:cNvPr>
          <p:cNvSpPr/>
          <p:nvPr/>
        </p:nvSpPr>
        <p:spPr>
          <a:xfrm>
            <a:off x="3401286" y="4008782"/>
            <a:ext cx="2401956" cy="1496391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/>
              <a:t>Rakennuksen kunto?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CA4244A4-AE2D-EA32-3D27-FA4081A8AE10}"/>
              </a:ext>
            </a:extLst>
          </p:cNvPr>
          <p:cNvSpPr/>
          <p:nvPr/>
        </p:nvSpPr>
        <p:spPr>
          <a:xfrm>
            <a:off x="8721326" y="4008782"/>
            <a:ext cx="2401956" cy="1496391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/>
              <a:t>Riittääkö rahat?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AA6B9F7-13CA-8BF0-B1B6-5239F5AB977D}"/>
              </a:ext>
            </a:extLst>
          </p:cNvPr>
          <p:cNvSpPr/>
          <p:nvPr/>
        </p:nvSpPr>
        <p:spPr>
          <a:xfrm>
            <a:off x="6081935" y="4008782"/>
            <a:ext cx="2401956" cy="1496391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/>
              <a:t>Käyttöasteet?</a:t>
            </a:r>
          </a:p>
        </p:txBody>
      </p:sp>
    </p:spTree>
    <p:extLst>
      <p:ext uri="{BB962C8B-B14F-4D97-AF65-F5344CB8AC3E}">
        <p14:creationId xmlns:p14="http://schemas.microsoft.com/office/powerpoint/2010/main" val="253934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EF855-B636-83CB-8B59-B5D8094A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ptos Black"/>
                <a:ea typeface="Open Sans Extrabold"/>
                <a:cs typeface="Open Sans Extrabold"/>
              </a:rPr>
              <a:t>Luopumisen haasteet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671B7A-2D5D-62CE-A6D1-515706D0F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8134"/>
            <a:ext cx="10657667" cy="44288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Open Sans Light"/>
                <a:cs typeface="Open Sans Light"/>
              </a:rPr>
              <a:t>Noin 7 seurakuntaa nosti haastattelussa tai suoraan kyselyssä esille kiinteistöjen luopumisen haasteita </a:t>
            </a:r>
          </a:p>
          <a:p>
            <a:r>
              <a:rPr lang="fi-FI">
                <a:ea typeface="Open Sans Light"/>
                <a:cs typeface="Open Sans Light"/>
              </a:rPr>
              <a:t>Haasteet liittyivät monesti seurakuntalaisten vastustukseen tai kiinteistöihin liittyviin tunnearvoihin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ea typeface="Open Sans Light"/>
                <a:cs typeface="Open Sans Light"/>
              </a:rPr>
              <a:t>Monessa seurakunnassa työntekijöillä on valmius luopumiseen</a:t>
            </a:r>
            <a:endParaRPr lang="fi-FI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ea typeface="Open Sans Light"/>
                <a:cs typeface="Open Sans Light"/>
              </a:rPr>
              <a:t>Sen sijaan luottamushenkilöillä luopumiset nostattavat tunteita, jonka vuoksi tarpeelliset luopumispäätökset jäävät helposti tekemättä tai lykkääntyvät</a:t>
            </a:r>
            <a:endParaRPr lang="fi-FI"/>
          </a:p>
          <a:p>
            <a:r>
              <a:rPr lang="fi-FI">
                <a:ea typeface="Open Sans Light"/>
                <a:cs typeface="Open Sans Light"/>
              </a:rPr>
              <a:t>Luopuminen voi olla vaikeaa myös myytävien kohteiden vähäisestä kysynnästä johtuen</a:t>
            </a:r>
          </a:p>
        </p:txBody>
      </p:sp>
    </p:spTree>
    <p:extLst>
      <p:ext uri="{BB962C8B-B14F-4D97-AF65-F5344CB8AC3E}">
        <p14:creationId xmlns:p14="http://schemas.microsoft.com/office/powerpoint/2010/main" val="1483856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VL - general">
      <a:dk1>
        <a:srgbClr val="000000"/>
      </a:dk1>
      <a:lt1>
        <a:srgbClr val="FFFFFF"/>
      </a:lt1>
      <a:dk2>
        <a:srgbClr val="005E2C"/>
      </a:dk2>
      <a:lt2>
        <a:srgbClr val="FEFFFF"/>
      </a:lt2>
      <a:accent1>
        <a:srgbClr val="028341"/>
      </a:accent1>
      <a:accent2>
        <a:srgbClr val="FF8328"/>
      </a:accent2>
      <a:accent3>
        <a:srgbClr val="932E75"/>
      </a:accent3>
      <a:accent4>
        <a:srgbClr val="4DAAE6"/>
      </a:accent4>
      <a:accent5>
        <a:srgbClr val="EEB6DD"/>
      </a:accent5>
      <a:accent6>
        <a:srgbClr val="B3DEC7"/>
      </a:accent6>
      <a:hlink>
        <a:srgbClr val="1D36C6"/>
      </a:hlink>
      <a:folHlink>
        <a:srgbClr val="932E7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L_PPT_purppura" id="{5557BF4E-EE3A-40DB-AA48-0F4550498439}" vid="{43C3184D-646E-4030-9ADD-C6CBB53CF7CA}"/>
    </a:ext>
  </a:extLst>
</a:theme>
</file>

<file path=ppt/theme/theme2.xml><?xml version="1.0" encoding="utf-8"?>
<a:theme xmlns:a="http://schemas.openxmlformats.org/drawingml/2006/main" name="4_Office Theme">
  <a:themeElements>
    <a:clrScheme name="EVL - general">
      <a:dk1>
        <a:srgbClr val="000000"/>
      </a:dk1>
      <a:lt1>
        <a:srgbClr val="FFFFFF"/>
      </a:lt1>
      <a:dk2>
        <a:srgbClr val="005E2C"/>
      </a:dk2>
      <a:lt2>
        <a:srgbClr val="FEFFFF"/>
      </a:lt2>
      <a:accent1>
        <a:srgbClr val="028341"/>
      </a:accent1>
      <a:accent2>
        <a:srgbClr val="FF8328"/>
      </a:accent2>
      <a:accent3>
        <a:srgbClr val="932E75"/>
      </a:accent3>
      <a:accent4>
        <a:srgbClr val="4DAAE6"/>
      </a:accent4>
      <a:accent5>
        <a:srgbClr val="EEB6DD"/>
      </a:accent5>
      <a:accent6>
        <a:srgbClr val="B3DEC7"/>
      </a:accent6>
      <a:hlink>
        <a:srgbClr val="1D36C6"/>
      </a:hlink>
      <a:folHlink>
        <a:srgbClr val="932E7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L_PPT_purppura" id="{5557BF4E-EE3A-40DB-AA48-0F4550498439}" vid="{39BEC3D0-5803-4916-8D13-AD6E7E020D07}"/>
    </a:ext>
  </a:extLst>
</a:theme>
</file>

<file path=ppt/theme/theme3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5E2C"/>
      </a:dk2>
      <a:lt2>
        <a:srgbClr val="FEFFFF"/>
      </a:lt2>
      <a:accent1>
        <a:srgbClr val="028341"/>
      </a:accent1>
      <a:accent2>
        <a:srgbClr val="FF8328"/>
      </a:accent2>
      <a:accent3>
        <a:srgbClr val="932E75"/>
      </a:accent3>
      <a:accent4>
        <a:srgbClr val="4DAAE6"/>
      </a:accent4>
      <a:accent5>
        <a:srgbClr val="EEB6DD"/>
      </a:accent5>
      <a:accent6>
        <a:srgbClr val="B3DEC7"/>
      </a:accent6>
      <a:hlink>
        <a:srgbClr val="1D36C6"/>
      </a:hlink>
      <a:folHlink>
        <a:srgbClr val="4CAAE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L_PPT_purppura" id="{5557BF4E-EE3A-40DB-AA48-0F4550498439}" vid="{83C01384-EEF9-4F68-8DEF-B70C0E01B3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776DC27BAA88478D08B43F49AAC6A1" ma:contentTypeVersion="18" ma:contentTypeDescription="Luo uusi asiakirja." ma:contentTypeScope="" ma:versionID="a8e59b8d059783bc9c30dc7ef1f5603e">
  <xsd:schema xmlns:xsd="http://www.w3.org/2001/XMLSchema" xmlns:xs="http://www.w3.org/2001/XMLSchema" xmlns:p="http://schemas.microsoft.com/office/2006/metadata/properties" xmlns:ns2="e08a58e3-ddb4-470c-938f-d07e977513d7" xmlns:ns3="f904732e-100d-417f-8de5-3775004afd69" targetNamespace="http://schemas.microsoft.com/office/2006/metadata/properties" ma:root="true" ma:fieldsID="96d8bc460f561184352daa5d5a2eb379" ns2:_="" ns3:_="">
    <xsd:import namespace="e08a58e3-ddb4-470c-938f-d07e977513d7"/>
    <xsd:import namespace="f904732e-100d-417f-8de5-3775004afd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a58e3-ddb4-470c-938f-d07e97751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e63a637d-0aac-4958-a5cd-de682de1c7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4732e-100d-417f-8de5-3775004afd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bf65b0-8a84-4823-aa11-e1963f56ee60}" ma:internalName="TaxCatchAll" ma:showField="CatchAllData" ma:web="f904732e-100d-417f-8de5-3775004afd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8a58e3-ddb4-470c-938f-d07e977513d7">
      <Terms xmlns="http://schemas.microsoft.com/office/infopath/2007/PartnerControls"/>
    </lcf76f155ced4ddcb4097134ff3c332f>
    <TaxCatchAll xmlns="f904732e-100d-417f-8de5-3775004afd69" xsi:nil="true"/>
  </documentManagement>
</p:properties>
</file>

<file path=customXml/itemProps1.xml><?xml version="1.0" encoding="utf-8"?>
<ds:datastoreItem xmlns:ds="http://schemas.openxmlformats.org/officeDocument/2006/customXml" ds:itemID="{313A11AA-AAB3-4BDC-8F44-73888CCC5957}">
  <ds:schemaRefs>
    <ds:schemaRef ds:uri="e08a58e3-ddb4-470c-938f-d07e977513d7"/>
    <ds:schemaRef ds:uri="f904732e-100d-417f-8de5-3775004afd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B04E3D-6A64-4355-B735-DD05074C54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100B0B-7286-4D2A-9B36-5E091F408095}">
  <ds:schemaRefs>
    <ds:schemaRef ds:uri="http://schemas.microsoft.com/office/2006/documentManagement/types"/>
    <ds:schemaRef ds:uri="http://schemas.openxmlformats.org/package/2006/metadata/core-properties"/>
    <ds:schemaRef ds:uri="e08a58e3-ddb4-470c-938f-d07e977513d7"/>
    <ds:schemaRef ds:uri="http://schemas.microsoft.com/office/infopath/2007/PartnerControls"/>
    <ds:schemaRef ds:uri="http://purl.org/dc/dcmitype/"/>
    <ds:schemaRef ds:uri="http://purl.org/dc/elements/1.1/"/>
    <ds:schemaRef ds:uri="f904732e-100d-417f-8de5-3775004afd69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609c794-a48e-43b2-be34-990f3b068db2}" enabled="0" method="" siteId="{a609c794-a48e-43b2-be34-990f3b068d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EVL_PPT_purppura-mallipohja</Template>
  <TotalTime>20</TotalTime>
  <Words>801</Words>
  <Application>Microsoft Macintosh PowerPoint</Application>
  <PresentationFormat>Laajakuva</PresentationFormat>
  <Paragraphs>117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31" baseType="lpstr">
      <vt:lpstr>Aptos</vt:lpstr>
      <vt:lpstr>Aptos Black</vt:lpstr>
      <vt:lpstr>Arial</vt:lpstr>
      <vt:lpstr>Calibri</vt:lpstr>
      <vt:lpstr>Courier New</vt:lpstr>
      <vt:lpstr>Open Sans Light</vt:lpstr>
      <vt:lpstr>Times New Roman</vt:lpstr>
      <vt:lpstr>Wingdings</vt:lpstr>
      <vt:lpstr>1_Office Theme</vt:lpstr>
      <vt:lpstr>4_Office Theme</vt:lpstr>
      <vt:lpstr>2_Office Theme</vt:lpstr>
      <vt:lpstr>Tilausta yhteistyölle?</vt:lpstr>
      <vt:lpstr>Sisältö</vt:lpstr>
      <vt:lpstr>Nostot perjantain työskentelystä </vt:lpstr>
      <vt:lpstr>Kahden minuutin slide </vt:lpstr>
      <vt:lpstr>Positiivinen kiinnostus osaamispoolia kohtaan </vt:lpstr>
      <vt:lpstr>Seurakuntia yhdistävät palvelutarpeet </vt:lpstr>
      <vt:lpstr>Poolin potentiaali</vt:lpstr>
      <vt:lpstr>Kiinteistöistä luopuminen ja tilojen sopeuttaminen</vt:lpstr>
      <vt:lpstr>Luopumisen haasteet</vt:lpstr>
      <vt:lpstr>Rakennusten kunto osana kiinteistöjen luopumista </vt:lpstr>
      <vt:lpstr>Kaiken kokoisilla seurakunnilla on kiinteistöhaasteita </vt:lpstr>
      <vt:lpstr>Miten tästä eteenpäin?</vt:lpstr>
      <vt:lpstr> Kyselyyn perustuvaa tilastotietoa</vt:lpstr>
      <vt:lpstr>Tilat seurakunnissa</vt:lpstr>
      <vt:lpstr>Metsät seurakunnissa</vt:lpstr>
      <vt:lpstr>Konsulttipalveluiden käyttö seurakunnissa</vt:lpstr>
      <vt:lpstr> Kiinteistötyön tekemisen tavat </vt:lpstr>
      <vt:lpstr>Kiitos!</vt:lpstr>
      <vt:lpstr>Kysymykset perjantain pöytäryhmiin</vt:lpstr>
      <vt:lpstr>Kysymys lauantain osallistujille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Tilaa yhteistyölle</dc:title>
  <dc:creator>Kallioinen Sami (Tampereen evankelis-luterilainen seurakuntayhtymä)</dc:creator>
  <cp:lastModifiedBy>Päätalo Heikki</cp:lastModifiedBy>
  <cp:revision>32</cp:revision>
  <cp:lastPrinted>2024-04-14T18:00:36Z</cp:lastPrinted>
  <dcterms:created xsi:type="dcterms:W3CDTF">2025-03-18T16:47:51Z</dcterms:created>
  <dcterms:modified xsi:type="dcterms:W3CDTF">2025-04-04T14:41:27Z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0x010100FA776DC27BAA88478D08B43F49AAC6A1</vt:lpwstr>
  </property>
  <property fmtid="{D5CDD505-2E9C-101B-9397-08002B2CF9AE}" pid="3" name="MediaServiceImageTags">
    <vt:lpwstr/>
  </property>
</Properties>
</file>