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3" r:id="rId7"/>
    <p:sldId id="271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rttiDisplay" panose="02000000000000000000" pitchFamily="2" charset="0"/>
      <p:regular r:id="rId15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rttiDisplay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4" autoAdjust="0"/>
  </p:normalViewPr>
  <p:slideViewPr>
    <p:cSldViewPr>
      <p:cViewPr varScale="1">
        <p:scale>
          <a:sx n="94" d="100"/>
          <a:sy n="94" d="100"/>
        </p:scale>
        <p:origin x="20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10D2FD-128E-4BAB-B959-1846A728D4AB}" type="datetimeFigureOut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9ED221-C92E-4BF5-BA93-666428301A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55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9ED221-C92E-4BF5-BA93-666428301A5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93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Kirkon toimintaa säätelevät kirkkolaki ja kirkkojärjestys.</a:t>
            </a:r>
          </a:p>
          <a:p>
            <a:r>
              <a:rPr lang="fi-FI" dirty="0"/>
              <a:t>Kirkon järjestysmuoto:</a:t>
            </a:r>
          </a:p>
          <a:p>
            <a:r>
              <a:rPr lang="fi-FI" dirty="0"/>
              <a:t>- Suomessa ei ole valtionkirkkojärjestelmää, mutta kirkkoa voidaan kutsua kansankirkoksi. Kirkko ja valtio tekevät yhteistyötä monin tavoin.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9ED221-C92E-4BF5-BA93-666428301A5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63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0527-7D22-45DE-B76A-F68036F4326D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9454-6569-46C9-961A-1D050A6A05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D7F-1796-434D-995C-455DBF866F82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8CCD-F4C5-4C97-8626-9E2385F371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C74A-A73F-4966-8095-4AF6EA7C27CA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077E-D5D4-4B52-9373-A609B0DF02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C55B-9D98-47DB-9475-7AD655AB4222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EDA2-88F3-43E1-A9CA-2B0150039A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246-0817-4E61-9B99-D5F4625079CB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B24-30E5-4CCB-A860-EB5A621927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CA1D-BBFA-4ED2-B16C-DE3303E2CCF1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BA48-9B3F-43A0-A5C3-559845F56C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CBAA-7D06-48CA-A357-EA825294A1B9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D56F-B926-4B6D-9ADD-C9B4F4F19B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8222-7B20-418B-9108-53237D6DC86D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E15B-5CA1-46DE-B63F-72D4FCB96D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51AE-88EB-4AB9-A98E-19F397D199F4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5262-D243-46C0-BE1A-28FF7D7EB9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2813-6882-4885-87A7-824C88FC1D6E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183C-680B-4D3A-85C3-14AFD8A3E6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87B7-33A9-44D0-A7A3-3FC3BE19B377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5C94-9E3B-4A1B-A8AD-050A3386F6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AB1D4-21FC-4BB8-9A2F-24C3C8931C75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0E174-F917-4664-B5E7-C1A20912C4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92B0A54-B87C-8635-0DAE-A75119B6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434282"/>
          </a:xfrm>
        </p:spPr>
        <p:txBody>
          <a:bodyPr/>
          <a:lstStyle/>
          <a:p>
            <a:r>
              <a:rPr lang="fi-FI" dirty="0"/>
              <a:t>Ovet auki käytännössä: </a:t>
            </a:r>
            <a:br>
              <a:rPr lang="fi-FI" dirty="0"/>
            </a:br>
            <a:r>
              <a:rPr lang="fi-FI" dirty="0"/>
              <a:t>miten toimii syrjimätön seurakunta?</a:t>
            </a:r>
            <a:endParaRPr lang="en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z="1600" dirty="0"/>
              <a:t>6.5.2023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z="1600" dirty="0"/>
              <a:t>Hämeenkyrön rovastikunta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4887F-8A64-48C6-B6B6-24CB6F89DAD2}" type="slidenum">
              <a:rPr lang="fi-FI"/>
              <a:pPr>
                <a:defRPr/>
              </a:pPr>
              <a:t>1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387" y="4764238"/>
            <a:ext cx="2304257" cy="9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Tasa-arvo ja yhdenvertaisuus - STTK">
            <a:extLst>
              <a:ext uri="{FF2B5EF4-FFF2-40B4-BE49-F238E27FC236}">
                <a16:creationId xmlns:a16="http://schemas.microsoft.com/office/drawing/2014/main" id="{700407B7-AB1D-6FD1-ED5A-849FEE6BA8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36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075" name="Otsikko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15728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Toimeksianto kirkolliskokoukselta</a:t>
            </a:r>
          </a:p>
        </p:txBody>
      </p:sp>
      <p:sp>
        <p:nvSpPr>
          <p:cNvPr id="3076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fi-FI" sz="2400" dirty="0"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fi-FI" sz="2400" b="0" i="0" u="none" strike="noStrike" baseline="0" dirty="0"/>
              <a:t>Liittyen kirkon Ovet auk</a:t>
            </a:r>
            <a:r>
              <a:rPr lang="fi-FI" sz="2400" dirty="0"/>
              <a:t>i –strategiaan y</a:t>
            </a:r>
            <a:r>
              <a:rPr lang="fi-FI" sz="2400" b="0" i="0" u="none" strike="noStrike" baseline="0" dirty="0"/>
              <a:t>leisvaliokunta esittää, että kirkolliskokous pyytää kirkkohallitusta</a:t>
            </a:r>
          </a:p>
          <a:p>
            <a:pPr marL="0" indent="0" algn="l">
              <a:buNone/>
            </a:pPr>
            <a:endParaRPr lang="fi-FI" sz="2400" b="0" i="0" u="none" strike="noStrike" baseline="0" dirty="0"/>
          </a:p>
          <a:p>
            <a:pPr marL="0" indent="0" algn="l">
              <a:buNone/>
            </a:pPr>
            <a:r>
              <a:rPr lang="fi-FI" sz="2400" b="0" i="0" u="none" strike="noStrike" baseline="0" dirty="0"/>
              <a:t>1. </a:t>
            </a:r>
            <a:r>
              <a:rPr lang="fi-FI" sz="2400" b="0" i="0" u="none" strike="noStrike" baseline="0" dirty="0">
                <a:highlight>
                  <a:srgbClr val="FFFF00"/>
                </a:highlight>
              </a:rPr>
              <a:t>laatimaan toiminnallisen tasa-arvo- ja yhdenvertaisuussuunnitelman </a:t>
            </a:r>
            <a:r>
              <a:rPr lang="fi-FI" sz="2400" b="0" i="0" u="none" strike="noStrike" baseline="0" dirty="0"/>
              <a:t>edistämään tasa-arvoa ja yhdenvertaisuutta kirkossa</a:t>
            </a:r>
          </a:p>
          <a:p>
            <a:pPr marL="0" indent="0" algn="l">
              <a:buNone/>
            </a:pPr>
            <a:r>
              <a:rPr lang="fi-FI" sz="2400" b="0" i="0" u="none" strike="noStrike" baseline="0" dirty="0"/>
              <a:t>2. sisällyttämään suunnitelmaan </a:t>
            </a:r>
            <a:r>
              <a:rPr lang="fi-FI" sz="2400" b="0" i="0" u="none" strike="noStrike" baseline="0" dirty="0">
                <a:highlight>
                  <a:srgbClr val="FFFF00"/>
                </a:highlight>
              </a:rPr>
              <a:t>mallin toiminnallisesta tasa-arvo- ja yhdenvertaisuussuunnittelusta </a:t>
            </a:r>
            <a:r>
              <a:rPr lang="fi-FI" sz="2400" b="0" i="0" u="none" strike="noStrike" baseline="0" dirty="0"/>
              <a:t>seurakuntien käyttöön.</a:t>
            </a:r>
          </a:p>
          <a:p>
            <a:pPr marL="0" indent="0" algn="l">
              <a:buNone/>
            </a:pPr>
            <a:endParaRPr lang="fi-FI" sz="2400" dirty="0"/>
          </a:p>
          <a:p>
            <a:pPr marL="0" indent="0" algn="l">
              <a:buNone/>
            </a:pPr>
            <a:r>
              <a:rPr lang="fi-FI" sz="2400" dirty="0"/>
              <a:t>Mallin arvioidaan valmistuvan marraskuussa 2023.</a:t>
            </a:r>
            <a:endParaRPr lang="fi-FI" sz="2400" b="0" i="0" u="none" strike="noStrike" baseline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27A622-9CCD-45F0-B640-E1C86A8079F8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37CA0-E96A-438B-B63B-AC91097F68CC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rtlCol="0" anchor="ctr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3700" dirty="0"/>
              <a:t>Toiminnallinen yhdenvertaisuus </a:t>
            </a:r>
            <a:br>
              <a:rPr lang="fi-FI" sz="3700" dirty="0"/>
            </a:br>
            <a:r>
              <a:rPr lang="fi-FI" sz="3100" dirty="0"/>
              <a:t>koskee toimintaa, joka tavoittaa seurakuntalaisia ja keitä tahansa kansalaisia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 wrap="square" anchor="t"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Miten </a:t>
            </a:r>
            <a:r>
              <a:rPr lang="fi-FI" b="1" dirty="0"/>
              <a:t>toiminnan järjestämisessä </a:t>
            </a:r>
            <a:r>
              <a:rPr lang="fi-FI" dirty="0"/>
              <a:t>otetaan huomioon tasa-arvo- ja yhdenvertaisuus?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Kenelle toimintaa järjestetään?</a:t>
            </a:r>
          </a:p>
          <a:p>
            <a:pPr marL="457200" indent="-457200">
              <a:buAutoNum type="arabicPeriod"/>
            </a:pPr>
            <a:r>
              <a:rPr lang="fi-FI" dirty="0"/>
              <a:t>Miten </a:t>
            </a:r>
            <a:r>
              <a:rPr lang="fi-FI"/>
              <a:t>päätöksissä</a:t>
            </a:r>
            <a:r>
              <a:rPr lang="fi-FI" dirty="0"/>
              <a:t> ja toiminnoissa huomioidaan tasa-arvo- ja yhdenvertaisuus?</a:t>
            </a:r>
          </a:p>
          <a:p>
            <a:pPr marL="457200" indent="-457200">
              <a:buAutoNum type="arabicPeriod"/>
            </a:pPr>
            <a:r>
              <a:rPr lang="fi-FI" dirty="0"/>
              <a:t>Miten tunnistetaan ja puretaan eriarvoistavia ja syrjiviä rakenteita?</a:t>
            </a:r>
          </a:p>
          <a:p>
            <a:pPr marL="457200" indent="-457200">
              <a:buAutoNum type="arabicPeriod"/>
            </a:pPr>
            <a:r>
              <a:rPr lang="fi-FI" b="1" dirty="0"/>
              <a:t>Missä se näkyy?</a:t>
            </a:r>
          </a:p>
          <a:p>
            <a:pPr marL="1314450" lvl="2" indent="-457200">
              <a:buAutoNum type="arabicParenR"/>
            </a:pPr>
            <a:r>
              <a:rPr lang="fi-FI" b="1" dirty="0"/>
              <a:t>Käytännöt ja kohtelu</a:t>
            </a:r>
          </a:p>
          <a:p>
            <a:pPr marL="1314450" lvl="2" indent="-457200">
              <a:buAutoNum type="arabicParenR"/>
            </a:pPr>
            <a:r>
              <a:rPr lang="fi-FI" b="1" dirty="0"/>
              <a:t>Viestintä, kieli ja käsitteet</a:t>
            </a:r>
          </a:p>
          <a:p>
            <a:pPr marL="1314450" lvl="2" indent="-457200">
              <a:buAutoNum type="arabicParenR"/>
            </a:pPr>
            <a:r>
              <a:rPr lang="fi-FI" b="1" dirty="0"/>
              <a:t>Saavutettavuus</a:t>
            </a:r>
          </a:p>
          <a:p>
            <a:pPr marL="1314450" lvl="2" indent="-457200">
              <a:buFont typeface="Arial" panose="020B0604020202020204" pitchFamily="34" charset="0"/>
              <a:buAutoNum type="arabicParenR"/>
            </a:pPr>
            <a:r>
              <a:rPr lang="fi-FI" b="1" dirty="0"/>
              <a:t>Seurakunnan kohtaamien ihmisten subjektiivinen kokemus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C30810-8214-473D-BCCF-00533FCE29B4}" type="datetime1">
              <a:rPr lang="fi-FI"/>
              <a:pPr>
                <a:spcAft>
                  <a:spcPts val="600"/>
                </a:spcAft>
                <a:defRPr/>
              </a:pPr>
              <a:t>16.10.2023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b="1" dirty="0"/>
              <a:t>TAMPEREEN HIIPPAKUNTA¤</a:t>
            </a:r>
            <a:endParaRPr lang="fi-FI" b="1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0C9B3D-4EE6-4FAA-9023-1271E8A8DFA8}" type="slidenum">
              <a:rPr lang="fi-FI"/>
              <a:pPr>
                <a:spcAft>
                  <a:spcPts val="600"/>
                </a:spcAft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49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D75E02-AC85-21CB-ADF9-847A19BD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4C55B-9D98-47DB-9475-7AD655AB4222}" type="datetime1">
              <a:rPr lang="fi-FI" smtClean="0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279708-5990-6463-3223-48E4950F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B077C4-8809-40BF-B0C9-EF50E969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EDA2-88F3-43E1-A9CA-2B0150039A6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6D7606FB-A00B-FF39-3A2C-6C805E31C18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9161076"/>
              </p:ext>
            </p:extLst>
          </p:nvPr>
        </p:nvGraphicFramePr>
        <p:xfrm>
          <a:off x="0" y="1"/>
          <a:ext cx="914477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561">
                  <a:extLst>
                    <a:ext uri="{9D8B030D-6E8A-4147-A177-3AD203B41FA5}">
                      <a16:colId xmlns:a16="http://schemas.microsoft.com/office/drawing/2014/main" val="690027"/>
                    </a:ext>
                  </a:extLst>
                </a:gridCol>
                <a:gridCol w="2289070">
                  <a:extLst>
                    <a:ext uri="{9D8B030D-6E8A-4147-A177-3AD203B41FA5}">
                      <a16:colId xmlns:a16="http://schemas.microsoft.com/office/drawing/2014/main" val="2353732096"/>
                    </a:ext>
                  </a:extLst>
                </a:gridCol>
                <a:gridCol w="2289070">
                  <a:extLst>
                    <a:ext uri="{9D8B030D-6E8A-4147-A177-3AD203B41FA5}">
                      <a16:colId xmlns:a16="http://schemas.microsoft.com/office/drawing/2014/main" val="2787828179"/>
                    </a:ext>
                  </a:extLst>
                </a:gridCol>
                <a:gridCol w="2289070">
                  <a:extLst>
                    <a:ext uri="{9D8B030D-6E8A-4147-A177-3AD203B41FA5}">
                      <a16:colId xmlns:a16="http://schemas.microsoft.com/office/drawing/2014/main" val="986744804"/>
                    </a:ext>
                  </a:extLst>
                </a:gridCol>
              </a:tblGrid>
              <a:tr h="1157845">
                <a:tc>
                  <a:txBody>
                    <a:bodyPr/>
                    <a:lstStyle/>
                    <a:p>
                      <a:r>
                        <a:rPr lang="fi-FI" dirty="0"/>
                        <a:t>Saavutettavuus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Viestintä, kieli ja käsitteet</a:t>
                      </a:r>
                      <a:r>
                        <a:rPr lang="fi-FI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Käytännöt ja kohtelu</a:t>
                      </a:r>
                      <a:r>
                        <a:rPr lang="fi-FI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Seurakunnassa kohdattujen ihmisten kokemus</a:t>
                      </a:r>
                      <a:r>
                        <a:rPr lang="fi-FI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94864"/>
                  </a:ext>
                </a:extLst>
              </a:tr>
              <a:tr h="570015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Esimerkiksi: Miten saavutettavia seurakuntamme tilat ja tilaisuudet ovat? 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Esimerkiksi: Miten viestimme ymmärrettävästi? Miten osallisuus toteutuu seurakunnan toiminnassa ja viestinnässä?  </a:t>
                      </a:r>
                    </a:p>
                    <a:p>
                      <a:pPr rtl="0" fontAlgn="base"/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Miten ihmisten erilaisuudesta seurakunnassamme puhutaan? Millainen keskustelukulttuuri meillä toteutuu?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Esimerkiksi: Miten nuoret pääsevät mukaan srk:n päätöksentekoon? Miten lapset ja nuoret tuntevat itsensä arvokkaiksi ja tervetulleiksi srk:n toimintaan? Miten maahanmuuttajataustaiset ihmiset toivotetaan tervetulleiksi </a:t>
                      </a:r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srk:aan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Miten srk:ssa huomioidaan seksuaalisuuden ja sukupuolen moninaisuus? 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Esimerkiksi: Miten saamme tietoa siitä, miten saavutettavaksi, tasa-arvoiseksi ja arvostavaksi ihmiset kokevat seurakuntamme ja sen toiminnan? Miten saatua tietoa käytetään toiminnan kehittämisessä? </a:t>
                      </a:r>
                    </a:p>
                    <a:p>
                      <a:pPr rtl="0" fontAlgn="base"/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7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-51371"/>
            <a:ext cx="9144000" cy="134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6147" name="Otsikko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850106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Yhdenvertaisuus edistää osallisuutta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C30810-8214-473D-BCCF-00533FCE29B4}" type="datetime1">
              <a:rPr lang="fi-FI"/>
              <a:pPr>
                <a:defRPr/>
              </a:pPr>
              <a:t>16.10.2023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8F81-3A55-43D4-963E-FA5186B878CA}" type="slidenum">
              <a:rPr lang="fi-FI"/>
              <a:pPr>
                <a:defRPr/>
              </a:pPr>
              <a:t>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588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i-FI" b="1" dirty="0"/>
              <a:t>TAMPEREEN HIIPPAKUNTA¤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EDF57E5-2479-3FB4-AD18-0B6BD34F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9" y="1290067"/>
            <a:ext cx="8033342" cy="55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rehpk">
      <a:dk1>
        <a:srgbClr val="C00000"/>
      </a:dk1>
      <a:lt1>
        <a:sysClr val="window" lastClr="FFFFFF"/>
      </a:lt1>
      <a:dk2>
        <a:srgbClr val="00AF4C"/>
      </a:dk2>
      <a:lt2>
        <a:srgbClr val="EEECE1"/>
      </a:lt2>
      <a:accent1>
        <a:srgbClr val="0085CF"/>
      </a:accent1>
      <a:accent2>
        <a:srgbClr val="C00000"/>
      </a:accent2>
      <a:accent3>
        <a:srgbClr val="778827"/>
      </a:accent3>
      <a:accent4>
        <a:srgbClr val="00AF4C"/>
      </a:accent4>
      <a:accent5>
        <a:srgbClr val="81AE38"/>
      </a:accent5>
      <a:accent6>
        <a:srgbClr val="F6F211"/>
      </a:accent6>
      <a:hlink>
        <a:srgbClr val="5A2181"/>
      </a:hlink>
      <a:folHlink>
        <a:srgbClr val="00AF4C"/>
      </a:folHlink>
    </a:clrScheme>
    <a:fontScheme name="Kirkon ilme">
      <a:majorFont>
        <a:latin typeface="MarttiDisplay"/>
        <a:ea typeface=""/>
        <a:cs typeface=""/>
      </a:majorFont>
      <a:minorFont>
        <a:latin typeface="Martti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bf397-38ca-4505-9101-d5ed75e05201" xsi:nil="true"/>
    <lcf76f155ced4ddcb4097134ff3c332f xmlns="dc50632f-582e-4c95-8732-8b3df6f98f8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9B37D68B7B744396F4338CC0D2FCE7" ma:contentTypeVersion="16" ma:contentTypeDescription="Luo uusi asiakirja." ma:contentTypeScope="" ma:versionID="99f92707b725acaed02df4640d636671">
  <xsd:schema xmlns:xsd="http://www.w3.org/2001/XMLSchema" xmlns:xs="http://www.w3.org/2001/XMLSchema" xmlns:p="http://schemas.microsoft.com/office/2006/metadata/properties" xmlns:ns2="dc50632f-582e-4c95-8732-8b3df6f98f8a" xmlns:ns3="250bf397-38ca-4505-9101-d5ed75e05201" targetNamespace="http://schemas.microsoft.com/office/2006/metadata/properties" ma:root="true" ma:fieldsID="78ef7fc65272b10633de48f9fb75d791" ns2:_="" ns3:_="">
    <xsd:import namespace="dc50632f-582e-4c95-8732-8b3df6f98f8a"/>
    <xsd:import namespace="250bf397-38ca-4505-9101-d5ed75e05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0632f-582e-4c95-8732-8b3df6f98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63a637d-0aac-4958-a5cd-de682de1c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bf397-38ca-4505-9101-d5ed75e05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633c0e-432e-4198-8425-e72ce5cbf711}" ma:internalName="TaxCatchAll" ma:showField="CatchAllData" ma:web="250bf397-38ca-4505-9101-d5ed75e052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26FC6-859F-4789-AF68-1659704A4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1023D-ABC2-4B5E-A1B7-5AD658D77337}">
  <ds:schemaRefs>
    <ds:schemaRef ds:uri="http://schemas.microsoft.com/office/2006/metadata/properties"/>
    <ds:schemaRef ds:uri="http://schemas.microsoft.com/office/infopath/2007/PartnerControls"/>
    <ds:schemaRef ds:uri="250bf397-38ca-4505-9101-d5ed75e05201"/>
    <ds:schemaRef ds:uri="dc50632f-582e-4c95-8732-8b3df6f98f8a"/>
  </ds:schemaRefs>
</ds:datastoreItem>
</file>

<file path=customXml/itemProps3.xml><?xml version="1.0" encoding="utf-8"?>
<ds:datastoreItem xmlns:ds="http://schemas.openxmlformats.org/officeDocument/2006/customXml" ds:itemID="{A505066A-C7B8-450B-BAD8-363879618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50632f-582e-4c95-8732-8b3df6f98f8a"/>
    <ds:schemaRef ds:uri="250bf397-38ca-4505-9101-d5ed75e05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293</Words>
  <Application>Microsoft Office PowerPoint</Application>
  <PresentationFormat>Näytössä katseltava diaesitys (4:3)</PresentationFormat>
  <Paragraphs>51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Verdana</vt:lpstr>
      <vt:lpstr>MarttiDisplay</vt:lpstr>
      <vt:lpstr>Calibri</vt:lpstr>
      <vt:lpstr>Office-teema</vt:lpstr>
      <vt:lpstr>Ovet auki käytännössä:  miten toimii syrjimätön seurakunta?</vt:lpstr>
      <vt:lpstr>Toimeksianto kirkolliskokoukselta</vt:lpstr>
      <vt:lpstr>Toiminnallinen yhdenvertaisuus  koskee toimintaa, joka tavoittaa seurakuntalaisia ja keitä tahansa kansalaisia</vt:lpstr>
      <vt:lpstr>PowerPoint-esitys</vt:lpstr>
      <vt:lpstr>Yhdenvertaisuus edistää osallisuutta</vt:lpstr>
    </vt:vector>
  </TitlesOfParts>
  <Company>Kirkkohallitus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duis amet nulla</dc:title>
  <dc:creator>Nikkilä Seija</dc:creator>
  <cp:lastModifiedBy>Matilainen Tuulia</cp:lastModifiedBy>
  <cp:revision>78</cp:revision>
  <dcterms:created xsi:type="dcterms:W3CDTF">2012-01-24T11:32:43Z</dcterms:created>
  <dcterms:modified xsi:type="dcterms:W3CDTF">2023-10-16T12:56:21Z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0x0101004B9B37D68B7B744396F4338CC0D2FCE7</vt:lpwstr>
  </property>
  <property fmtid="{D5CDD505-2E9C-101B-9397-08002B2CF9AE}" pid="3" name="Order">
    <vt:r8>100</vt:r8>
  </property>
</Properties>
</file>