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50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83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417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154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857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31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96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696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32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110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67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32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31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14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3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810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B236-266E-4CAB-9EBD-672058E27D7F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054DAE-00AF-485E-8804-BE0E66241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579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MILLENNIAALIT </a:t>
            </a:r>
            <a:br>
              <a:rPr lang="fi-FI" dirty="0"/>
            </a:br>
            <a:r>
              <a:rPr lang="fi-FI" dirty="0"/>
              <a:t>KIRKOSSA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4869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Orientoituminen aiheeseen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Mitä sinulle tulee mieleen sanasta ”</a:t>
            </a:r>
            <a:r>
              <a:rPr lang="fi-FI" sz="2400" dirty="0" err="1"/>
              <a:t>millenniaali</a:t>
            </a:r>
            <a:r>
              <a:rPr lang="fi-FI" sz="2400" dirty="0"/>
              <a:t>”?</a:t>
            </a:r>
          </a:p>
          <a:p>
            <a:r>
              <a:rPr lang="fi-FI" sz="2400" dirty="0"/>
              <a:t>Pohdi 1 </a:t>
            </a:r>
            <a:r>
              <a:rPr lang="fi-FI" sz="2400" dirty="0" smtClean="0"/>
              <a:t>minuutti.</a:t>
            </a:r>
          </a:p>
          <a:p>
            <a:r>
              <a:rPr lang="fi-FI" sz="2400" dirty="0" smtClean="0"/>
              <a:t>Jaetaan ajatukset vieruskaverin kanssa.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7896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Määrittely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Millenniaali</a:t>
            </a:r>
            <a:r>
              <a:rPr lang="fi-FI" dirty="0"/>
              <a:t> = v. 1980–1995 syntynyt henkilö TAI  v. 1980-2000 syntynyt henkilö TAI Y-sukupolvi TAI kolmannen vuosituhannen alussa täysi-</a:t>
            </a:r>
            <a:r>
              <a:rPr lang="fi-FI" dirty="0" err="1"/>
              <a:t>ikäistynyt</a:t>
            </a:r>
            <a:r>
              <a:rPr lang="fi-FI" dirty="0"/>
              <a:t> sukupolvi</a:t>
            </a:r>
          </a:p>
          <a:p>
            <a:r>
              <a:rPr lang="fi-FI" dirty="0" err="1"/>
              <a:t>Millenniaalit</a:t>
            </a:r>
            <a:r>
              <a:rPr lang="fi-FI" dirty="0"/>
              <a:t> ovat tutkitusti erilaisia kuin edeltäjänsä</a:t>
            </a:r>
          </a:p>
          <a:p>
            <a:r>
              <a:rPr lang="fi-FI" dirty="0" err="1"/>
              <a:t>Millenniaalien</a:t>
            </a:r>
            <a:r>
              <a:rPr lang="fi-FI" dirty="0"/>
              <a:t> erityiskysymyksiä:</a:t>
            </a:r>
          </a:p>
          <a:p>
            <a:pPr lvl="1"/>
            <a:r>
              <a:rPr lang="fi-FI" dirty="0"/>
              <a:t>Teknologia ja Internet</a:t>
            </a:r>
          </a:p>
          <a:p>
            <a:pPr lvl="1"/>
            <a:r>
              <a:rPr lang="fi-FI" dirty="0"/>
              <a:t>Hyvinvointivaltion mureneminen</a:t>
            </a:r>
          </a:p>
          <a:p>
            <a:pPr lvl="1"/>
            <a:r>
              <a:rPr lang="fi-FI" dirty="0"/>
              <a:t>Työelämän murros</a:t>
            </a:r>
          </a:p>
          <a:p>
            <a:pPr lvl="1"/>
            <a:r>
              <a:rPr lang="fi-FI" dirty="0"/>
              <a:t>Individualismi</a:t>
            </a:r>
          </a:p>
        </p:txBody>
      </p:sp>
    </p:spTree>
    <p:extLst>
      <p:ext uri="{BB962C8B-B14F-4D97-AF65-F5344CB8AC3E}">
        <p14:creationId xmlns:p14="http://schemas.microsoft.com/office/powerpoint/2010/main" val="177676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Millaisessa maailmassa </a:t>
            </a:r>
            <a:r>
              <a:rPr lang="fi-FI" dirty="0" err="1"/>
              <a:t>millenniaalit</a:t>
            </a:r>
            <a:r>
              <a:rPr lang="fi-FI" dirty="0"/>
              <a:t> ovat kasvaneet?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2290907"/>
            <a:ext cx="8915400" cy="3777622"/>
          </a:xfrm>
        </p:spPr>
        <p:txBody>
          <a:bodyPr/>
          <a:lstStyle/>
          <a:p>
            <a:r>
              <a:rPr lang="fi-FI" dirty="0"/>
              <a:t>Digitalisoitunut maailma</a:t>
            </a:r>
          </a:p>
          <a:p>
            <a:r>
              <a:rPr lang="fi-FI" dirty="0"/>
              <a:t>Epävarma maailma</a:t>
            </a:r>
          </a:p>
          <a:p>
            <a:pPr lvl="1"/>
            <a:r>
              <a:rPr lang="fi-FI" dirty="0"/>
              <a:t>Massairtisanomiset </a:t>
            </a:r>
          </a:p>
          <a:p>
            <a:pPr lvl="1"/>
            <a:r>
              <a:rPr lang="fi-FI" dirty="0"/>
              <a:t>Pätkätyöt</a:t>
            </a:r>
          </a:p>
          <a:p>
            <a:pPr lvl="1"/>
            <a:r>
              <a:rPr lang="fi-FI" dirty="0"/>
              <a:t>Ympäristökysymykset</a:t>
            </a:r>
          </a:p>
          <a:p>
            <a:r>
              <a:rPr lang="fi-FI" dirty="0"/>
              <a:t>Yksilökeskeinen maailma</a:t>
            </a:r>
          </a:p>
          <a:p>
            <a:pPr lvl="1"/>
            <a:r>
              <a:rPr lang="fi-FI" dirty="0"/>
              <a:t>Tasa-arvo, monimuotoisuus</a:t>
            </a:r>
          </a:p>
          <a:p>
            <a:pPr lvl="1"/>
            <a:r>
              <a:rPr lang="fi-FI" dirty="0"/>
              <a:t>Yksilölähtöisyys</a:t>
            </a:r>
          </a:p>
          <a:p>
            <a:pPr lvl="1"/>
            <a:r>
              <a:rPr lang="fi-FI" dirty="0"/>
              <a:t>Itsensä kehittäminen</a:t>
            </a:r>
          </a:p>
          <a:p>
            <a:pPr lvl="1"/>
            <a:r>
              <a:rPr lang="fi-FI" dirty="0"/>
              <a:t>Vaihtelun tarve</a:t>
            </a:r>
          </a:p>
        </p:txBody>
      </p:sp>
    </p:spTree>
    <p:extLst>
      <p:ext uri="{BB962C8B-B14F-4D97-AF65-F5344CB8AC3E}">
        <p14:creationId xmlns:p14="http://schemas.microsoft.com/office/powerpoint/2010/main" val="6301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Millenniaalit</a:t>
            </a:r>
            <a:r>
              <a:rPr lang="fi-FI" dirty="0"/>
              <a:t> ja kirkko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450109"/>
            <a:ext cx="8915400" cy="4461113"/>
          </a:xfrm>
        </p:spPr>
        <p:txBody>
          <a:bodyPr>
            <a:normAutofit/>
          </a:bodyPr>
          <a:lstStyle/>
          <a:p>
            <a:r>
              <a:rPr lang="fi-FI" dirty="0" err="1"/>
              <a:t>Millenniaalit</a:t>
            </a:r>
            <a:r>
              <a:rPr lang="fi-FI" dirty="0"/>
              <a:t> ovat sukupolvista vähiten uskonnollisia – samalla he ovat pian yhteiskunnallisesti merkittävin sukupolvi</a:t>
            </a:r>
          </a:p>
          <a:p>
            <a:pPr lvl="1"/>
            <a:r>
              <a:rPr lang="fi-FI" dirty="0"/>
              <a:t>Suurimmat ryhmät etsijät ja uskonnottomat</a:t>
            </a:r>
          </a:p>
          <a:p>
            <a:r>
              <a:rPr lang="fi-FI" dirty="0" err="1"/>
              <a:t>Millenniaalien</a:t>
            </a:r>
            <a:r>
              <a:rPr lang="fi-FI" dirty="0"/>
              <a:t> suhde kirkkoon tulee määrittämään kirkon tulevaisuutta</a:t>
            </a:r>
          </a:p>
          <a:p>
            <a:r>
              <a:rPr lang="fi-FI" dirty="0"/>
              <a:t>Kirkon strategiassa suunnitteilla valtakunnallinen malli </a:t>
            </a:r>
            <a:r>
              <a:rPr lang="fi-FI" dirty="0" err="1"/>
              <a:t>millenniaalien</a:t>
            </a:r>
            <a:r>
              <a:rPr lang="fi-FI" dirty="0"/>
              <a:t> sukupolven tavoittamiseen</a:t>
            </a:r>
          </a:p>
          <a:p>
            <a:pPr lvl="1"/>
            <a:r>
              <a:rPr lang="fi-FI" dirty="0"/>
              <a:t>Olennaista tavoittava, ei kokoava toiminta</a:t>
            </a:r>
          </a:p>
          <a:p>
            <a:pPr lvl="1"/>
            <a:r>
              <a:rPr lang="fi-FI" dirty="0"/>
              <a:t>Aktiivinen toiminta vihaa ja syrjintää vastaan</a:t>
            </a:r>
          </a:p>
          <a:p>
            <a:pPr lvl="1"/>
            <a:r>
              <a:rPr lang="fi-FI" dirty="0"/>
              <a:t>Yhdenvertaisuuden ja tasa-arvon edistäminen</a:t>
            </a:r>
          </a:p>
          <a:p>
            <a:pPr lvl="1"/>
            <a:r>
              <a:rPr lang="fi-FI" dirty="0"/>
              <a:t>Kaikkien ihmisten tervetulleeksi toivottaminen</a:t>
            </a:r>
          </a:p>
          <a:p>
            <a:pPr lvl="1"/>
            <a:r>
              <a:rPr lang="fi-FI" dirty="0"/>
              <a:t>Voimavarojen suuntaaminen hallinnosta </a:t>
            </a:r>
            <a:r>
              <a:rPr lang="fi-FI" dirty="0" smtClean="0"/>
              <a:t>toimintaan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53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Millenniaalit</a:t>
            </a:r>
            <a:r>
              <a:rPr lang="fi-FI" dirty="0"/>
              <a:t> </a:t>
            </a:r>
            <a:r>
              <a:rPr lang="fi-FI" dirty="0" smtClean="0"/>
              <a:t>kirkon työntekijöinä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622323"/>
            <a:ext cx="8915400" cy="4711100"/>
          </a:xfrm>
        </p:spPr>
        <p:txBody>
          <a:bodyPr>
            <a:normAutofit/>
          </a:bodyPr>
          <a:lstStyle/>
          <a:p>
            <a:r>
              <a:rPr lang="fi-FI" dirty="0"/>
              <a:t>Kirkon jäsenmäärän muutos ja työpaikkojen väheneminen</a:t>
            </a:r>
          </a:p>
          <a:p>
            <a:pPr lvl="1"/>
            <a:r>
              <a:rPr lang="fi-FI" dirty="0"/>
              <a:t>Vaatimus jatkuvasta itsensä kehittämisestä </a:t>
            </a:r>
          </a:p>
          <a:p>
            <a:pPr lvl="1"/>
            <a:r>
              <a:rPr lang="fi-FI" dirty="0"/>
              <a:t>Plan B</a:t>
            </a:r>
          </a:p>
          <a:p>
            <a:r>
              <a:rPr lang="fi-FI" dirty="0"/>
              <a:t>Määräaikaiset työsuhteet</a:t>
            </a:r>
          </a:p>
          <a:p>
            <a:pPr lvl="1"/>
            <a:r>
              <a:rPr lang="fi-FI" dirty="0"/>
              <a:t>Identiteetti ilman omaa seurakuntaa</a:t>
            </a:r>
          </a:p>
          <a:p>
            <a:pPr lvl="1"/>
            <a:r>
              <a:rPr lang="fi-FI" dirty="0"/>
              <a:t>Työn määrä ja mielekkyys</a:t>
            </a:r>
          </a:p>
          <a:p>
            <a:pPr lvl="1"/>
            <a:r>
              <a:rPr lang="fi-FI" dirty="0"/>
              <a:t>Uupumisalttius</a:t>
            </a:r>
          </a:p>
          <a:p>
            <a:r>
              <a:rPr lang="fi-FI" dirty="0"/>
              <a:t>Työn rakenteet </a:t>
            </a:r>
          </a:p>
          <a:p>
            <a:pPr lvl="1"/>
            <a:r>
              <a:rPr lang="fi-FI" dirty="0"/>
              <a:t>Työn tasapuolinen jakaantuminen</a:t>
            </a:r>
          </a:p>
          <a:p>
            <a:pPr lvl="1"/>
            <a:r>
              <a:rPr lang="fi-FI" dirty="0"/>
              <a:t>Työn rajaaminen</a:t>
            </a:r>
          </a:p>
          <a:p>
            <a:r>
              <a:rPr lang="fi-FI" dirty="0"/>
              <a:t>Kirkon työntekijänä oman arjen tuttavapiirissä kummajainen 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72156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Millenniaalit</a:t>
            </a:r>
            <a:r>
              <a:rPr lang="fi-FI" dirty="0"/>
              <a:t> </a:t>
            </a:r>
            <a:r>
              <a:rPr lang="fi-FI" dirty="0" smtClean="0"/>
              <a:t>ja johtaminen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372065"/>
            <a:ext cx="8915400" cy="5307868"/>
          </a:xfrm>
        </p:spPr>
        <p:txBody>
          <a:bodyPr>
            <a:normAutofit/>
          </a:bodyPr>
          <a:lstStyle/>
          <a:p>
            <a:r>
              <a:rPr lang="fi-FI" dirty="0" err="1"/>
              <a:t>Milleniaali</a:t>
            </a:r>
            <a:r>
              <a:rPr lang="fi-FI" dirty="0"/>
              <a:t> johdettavana ja johtajana</a:t>
            </a:r>
          </a:p>
          <a:p>
            <a:pPr lvl="1"/>
            <a:r>
              <a:rPr lang="fi-FI" dirty="0"/>
              <a:t>”Näin on aina ennenkin tehty” </a:t>
            </a:r>
          </a:p>
          <a:p>
            <a:pPr lvl="1"/>
            <a:r>
              <a:rPr lang="fi-FI" dirty="0"/>
              <a:t>Osaamisen johtaminen</a:t>
            </a:r>
          </a:p>
          <a:p>
            <a:pPr lvl="1"/>
            <a:r>
              <a:rPr lang="fi-FI" dirty="0"/>
              <a:t>Mahdollisuus oman työn määrittelemiseen ja kehittämiseen </a:t>
            </a:r>
          </a:p>
          <a:p>
            <a:pPr lvl="1"/>
            <a:r>
              <a:rPr lang="fi-FI" dirty="0"/>
              <a:t>Luottamus ja vastuun saaminen</a:t>
            </a:r>
          </a:p>
          <a:p>
            <a:pPr lvl="1"/>
            <a:r>
              <a:rPr lang="fi-FI" dirty="0"/>
              <a:t>Määräaikaisen työntekijän johtaminen</a:t>
            </a:r>
          </a:p>
          <a:p>
            <a:r>
              <a:rPr lang="fi-FI" dirty="0"/>
              <a:t>Seurakunnan imago </a:t>
            </a:r>
          </a:p>
          <a:p>
            <a:pPr lvl="1"/>
            <a:r>
              <a:rPr lang="fi-FI" dirty="0"/>
              <a:t>Hengellinen turvallisuus</a:t>
            </a:r>
          </a:p>
          <a:p>
            <a:pPr lvl="1"/>
            <a:r>
              <a:rPr lang="fi-FI" dirty="0"/>
              <a:t>Mahdollisuus olla eri mieltä</a:t>
            </a:r>
          </a:p>
          <a:p>
            <a:pPr lvl="1"/>
            <a:r>
              <a:rPr lang="fi-FI" dirty="0"/>
              <a:t>Kunnioitus eri tavalla ajattelevia kohtaan</a:t>
            </a:r>
          </a:p>
          <a:p>
            <a:r>
              <a:rPr lang="fi-FI" dirty="0" err="1"/>
              <a:t>Milleniaalillekin</a:t>
            </a:r>
            <a:r>
              <a:rPr lang="fi-FI" dirty="0"/>
              <a:t> seurakunnan työ on kutsumus</a:t>
            </a:r>
          </a:p>
          <a:p>
            <a:pPr lvl="1"/>
            <a:r>
              <a:rPr lang="fi-FI" dirty="0" err="1"/>
              <a:t>Spiritualiteetin</a:t>
            </a:r>
            <a:r>
              <a:rPr lang="fi-FI" dirty="0"/>
              <a:t> muutos </a:t>
            </a:r>
          </a:p>
          <a:p>
            <a:pPr lvl="1"/>
            <a:r>
              <a:rPr lang="fi-FI" dirty="0"/>
              <a:t>Arvokeskeisyys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91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8635F7-4143-4EDD-8E3F-5B8217AA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Sanoista tekoihin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13DBB7-6E07-4CB1-8441-71757796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2658"/>
            <a:ext cx="8915400" cy="463123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Jäsenlähtöisyys: Ihmisiltä pitää kysyä, mitä he haluavat – ei oletuksia!</a:t>
            </a:r>
          </a:p>
          <a:p>
            <a:r>
              <a:rPr lang="fi-FI" dirty="0"/>
              <a:t>Kirkolliset toimitukset</a:t>
            </a:r>
          </a:p>
          <a:p>
            <a:r>
              <a:rPr lang="fi-FI" dirty="0"/>
              <a:t>Mahdollisuus toimintaan luomakunnan hyväksi</a:t>
            </a:r>
          </a:p>
          <a:p>
            <a:r>
              <a:rPr lang="fi-FI" dirty="0"/>
              <a:t>Yksinelävien kasvavan joukon huomioiminen</a:t>
            </a:r>
          </a:p>
          <a:p>
            <a:r>
              <a:rPr lang="fi-FI" dirty="0"/>
              <a:t>Toiminnan saavutettavuus</a:t>
            </a:r>
          </a:p>
          <a:p>
            <a:r>
              <a:rPr lang="fi-FI" dirty="0"/>
              <a:t>Kirkon työ mediassa ja kaikkialla, missä käydään elämänkatsomuksellisia keskusteluja</a:t>
            </a:r>
          </a:p>
          <a:p>
            <a:r>
              <a:rPr lang="fi-FI" dirty="0"/>
              <a:t>Auttamismahdollisuuksien välittäminen</a:t>
            </a:r>
          </a:p>
          <a:p>
            <a:r>
              <a:rPr lang="fi-FI" dirty="0"/>
              <a:t>Kirkot auki henkilökohtaista hiljentymistä varten</a:t>
            </a:r>
          </a:p>
          <a:p>
            <a:r>
              <a:rPr lang="fi-FI" dirty="0"/>
              <a:t>Uskontodialogi</a:t>
            </a:r>
          </a:p>
          <a:p>
            <a:r>
              <a:rPr lang="fi-FI" dirty="0"/>
              <a:t>Panostaminen henkilökohtaiseen kohtaamiseen ja dialogiseen vuorovaikutukseen</a:t>
            </a:r>
          </a:p>
          <a:p>
            <a:r>
              <a:rPr lang="fi-FI" dirty="0"/>
              <a:t>Kristillinen meditaatio ja erilaisten </a:t>
            </a:r>
            <a:r>
              <a:rPr lang="fi-FI" dirty="0" err="1"/>
              <a:t>spiritualiteetin</a:t>
            </a:r>
            <a:r>
              <a:rPr lang="fi-FI" dirty="0"/>
              <a:t> muotojen esillä pitäminen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729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CF7E23-F4B7-4269-9151-1395BFB0F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muissa seurakunnissa on tehty ja aiotaan tehdä?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B94959-5456-4A7A-AFEC-5656E262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426974"/>
          </a:xfrm>
        </p:spPr>
        <p:txBody>
          <a:bodyPr>
            <a:normAutofit/>
          </a:bodyPr>
          <a:lstStyle/>
          <a:p>
            <a:r>
              <a:rPr lang="fi-FI" dirty="0"/>
              <a:t>Auttamistyön pop </a:t>
            </a:r>
            <a:r>
              <a:rPr lang="fi-FI" dirty="0" err="1"/>
              <a:t>up</a:t>
            </a:r>
            <a:r>
              <a:rPr lang="fi-FI" dirty="0"/>
              <a:t> –toiminta: esimerkiksi asunnottomien yö</a:t>
            </a:r>
          </a:p>
          <a:p>
            <a:r>
              <a:rPr lang="fi-FI" dirty="0"/>
              <a:t>Riparin kertausharjoitukset aikuisille</a:t>
            </a:r>
          </a:p>
          <a:p>
            <a:r>
              <a:rPr lang="fi-FI" dirty="0"/>
              <a:t>Teemalliset musiikkimessut</a:t>
            </a:r>
          </a:p>
          <a:p>
            <a:r>
              <a:rPr lang="fi-FI" dirty="0"/>
              <a:t>Kokonaisvaltainen hengellisyys</a:t>
            </a:r>
          </a:p>
          <a:p>
            <a:r>
              <a:rPr lang="fi-FI" dirty="0"/>
              <a:t>Pienryhmätoiminta</a:t>
            </a:r>
          </a:p>
          <a:p>
            <a:r>
              <a:rPr lang="fi-FI" dirty="0"/>
              <a:t>Työ sosiaalisessa mediassa</a:t>
            </a:r>
          </a:p>
          <a:p>
            <a:r>
              <a:rPr lang="fi-FI" dirty="0"/>
              <a:t>Odottavien ryhmät, vauvavuoden vertaistuki, lastenhoitoavun tarjoaminen</a:t>
            </a:r>
          </a:p>
          <a:p>
            <a:r>
              <a:rPr lang="fi-FI" dirty="0"/>
              <a:t>Iltaperhekerhot</a:t>
            </a:r>
          </a:p>
          <a:p>
            <a:r>
              <a:rPr lang="fi-FI" dirty="0"/>
              <a:t>Kasteperheiden verkostomalli </a:t>
            </a:r>
          </a:p>
          <a:p>
            <a:pPr lvl="1"/>
            <a:r>
              <a:rPr lang="fi-FI" dirty="0"/>
              <a:t>Tarjotaan kasteperheille mahdollisuus vanhemmuutta ja parisuhdetta tukevaan seurakuntaperheeseen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5215282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Harmaasäv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B9B37D68B7B744396F4338CC0D2FCE7" ma:contentTypeVersion="13" ma:contentTypeDescription="Luo uusi asiakirja." ma:contentTypeScope="" ma:versionID="68b03725fbdd843bdfc1663653d5f41e">
  <xsd:schema xmlns:xsd="http://www.w3.org/2001/XMLSchema" xmlns:xs="http://www.w3.org/2001/XMLSchema" xmlns:p="http://schemas.microsoft.com/office/2006/metadata/properties" xmlns:ns2="dc50632f-582e-4c95-8732-8b3df6f98f8a" xmlns:ns3="250bf397-38ca-4505-9101-d5ed75e05201" targetNamespace="http://schemas.microsoft.com/office/2006/metadata/properties" ma:root="true" ma:fieldsID="e7a0c96666f187499954321acb5fe7e2" ns2:_="" ns3:_="">
    <xsd:import namespace="dc50632f-582e-4c95-8732-8b3df6f98f8a"/>
    <xsd:import namespace="250bf397-38ca-4505-9101-d5ed75e052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0632f-582e-4c95-8732-8b3df6f98f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bf397-38ca-4505-9101-d5ed75e05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3B7E1E-1C7A-490E-92DC-4D5A1A92A8BF}"/>
</file>

<file path=customXml/itemProps2.xml><?xml version="1.0" encoding="utf-8"?>
<ds:datastoreItem xmlns:ds="http://schemas.openxmlformats.org/officeDocument/2006/customXml" ds:itemID="{D5257DB0-65EC-426F-B298-2100ECB0234E}"/>
</file>

<file path=customXml/itemProps3.xml><?xml version="1.0" encoding="utf-8"?>
<ds:datastoreItem xmlns:ds="http://schemas.openxmlformats.org/officeDocument/2006/customXml" ds:itemID="{688538B5-A116-4947-A8C8-0157219A2EBF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5516</TotalTime>
  <Words>338</Words>
  <Application>Microsoft Office PowerPoint</Application>
  <PresentationFormat>Laajakuva</PresentationFormat>
  <Paragraphs>83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Kuiskaus</vt:lpstr>
      <vt:lpstr>MILLENNIAALIT  KIRKOSSA</vt:lpstr>
      <vt:lpstr>Orientoituminen aiheeseen</vt:lpstr>
      <vt:lpstr>Määrittely</vt:lpstr>
      <vt:lpstr>Millaisessa maailmassa millenniaalit ovat kasvaneet?</vt:lpstr>
      <vt:lpstr>Millenniaalit ja kirkko</vt:lpstr>
      <vt:lpstr>Millenniaalit kirkon työntekijöinä</vt:lpstr>
      <vt:lpstr>Millenniaalit ja johtaminen</vt:lpstr>
      <vt:lpstr>Sanoista tekoihin</vt:lpstr>
      <vt:lpstr>Mitä muissa seurakunnissa on tehty ja aiotaan tehdä?</vt:lpstr>
    </vt:vector>
  </TitlesOfParts>
  <Company>Tampereen IT alue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MILLENNIAALIPAPIN PAPPISKUVA</dc:title>
  <dc:creator>Pitkänen Heidi</dc:creator>
  <cp:lastModifiedBy>Lehtonen Jaana</cp:lastModifiedBy>
  <cp:revision>26</cp:revision>
  <dcterms:created xsi:type="dcterms:W3CDTF">2020-08-26T14:16:37Z</dcterms:created>
  <dcterms:modified xsi:type="dcterms:W3CDTF">2021-11-22T09:07:26Z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0x0101004B9B37D68B7B744396F4338CC0D2FCE7</vt:lpwstr>
  </property>
</Properties>
</file>