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256" r:id="rId5"/>
    <p:sldId id="398" r:id="rId6"/>
    <p:sldId id="334" r:id="rId7"/>
    <p:sldId id="276" r:id="rId8"/>
    <p:sldId id="397" r:id="rId9"/>
    <p:sldId id="333" r:id="rId10"/>
    <p:sldId id="275" r:id="rId11"/>
    <p:sldId id="399" r:id="rId12"/>
    <p:sldId id="341" r:id="rId13"/>
    <p:sldId id="396" r:id="rId14"/>
    <p:sldId id="335" r:id="rId15"/>
    <p:sldId id="269" r:id="rId16"/>
    <p:sldId id="401" r:id="rId17"/>
    <p:sldId id="400" r:id="rId18"/>
    <p:sldId id="336" r:id="rId19"/>
    <p:sldId id="355" r:id="rId20"/>
    <p:sldId id="393" r:id="rId21"/>
    <p:sldId id="379" r:id="rId22"/>
    <p:sldId id="414" r:id="rId23"/>
    <p:sldId id="356" r:id="rId24"/>
    <p:sldId id="394" r:id="rId25"/>
    <p:sldId id="380" r:id="rId26"/>
    <p:sldId id="381" r:id="rId27"/>
    <p:sldId id="347" r:id="rId28"/>
    <p:sldId id="357" r:id="rId29"/>
    <p:sldId id="395" r:id="rId30"/>
    <p:sldId id="361" r:id="rId31"/>
    <p:sldId id="388" r:id="rId32"/>
    <p:sldId id="402" r:id="rId33"/>
    <p:sldId id="403" r:id="rId34"/>
    <p:sldId id="404" r:id="rId35"/>
    <p:sldId id="329" r:id="rId36"/>
  </p:sldIdLst>
  <p:sldSz cx="9144000" cy="6858000" type="screen4x3"/>
  <p:notesSz cx="7102475" cy="102346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">
          <p15:clr>
            <a:srgbClr val="A4A3A4"/>
          </p15:clr>
        </p15:guide>
        <p15:guide id="2" orient="horz" pos="1117">
          <p15:clr>
            <a:srgbClr val="A4A3A4"/>
          </p15:clr>
        </p15:guide>
        <p15:guide id="3" orient="horz" pos="4201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1344">
          <p15:clr>
            <a:srgbClr val="A4A3A4"/>
          </p15:clr>
        </p15:guide>
        <p15:guide id="7" pos="2880">
          <p15:clr>
            <a:srgbClr val="A4A3A4"/>
          </p15:clr>
        </p15:guide>
        <p15:guide id="8" pos="249">
          <p15:clr>
            <a:srgbClr val="A4A3A4"/>
          </p15:clr>
        </p15:guide>
        <p15:guide id="9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92FE66-CBCD-4925-801C-AA73E5FFC598}" v="35" dt="2021-11-12T10:54:10.917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Vaalea tyyli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Normaali tyyl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Normaali tyyli 2 - Korostu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3" autoAdjust="0"/>
    <p:restoredTop sz="94660"/>
  </p:normalViewPr>
  <p:slideViewPr>
    <p:cSldViewPr showGuides="1">
      <p:cViewPr varScale="1">
        <p:scale>
          <a:sx n="51" d="100"/>
          <a:sy n="51" d="100"/>
        </p:scale>
        <p:origin x="1676" y="52"/>
      </p:cViewPr>
      <p:guideLst>
        <p:guide orient="horz" pos="210"/>
        <p:guide orient="horz" pos="1117"/>
        <p:guide orient="horz" pos="4201"/>
        <p:guide orient="horz" pos="3884"/>
        <p:guide orient="horz" pos="2160"/>
        <p:guide orient="horz" pos="1344"/>
        <p:guide pos="2880"/>
        <p:guide pos="249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6" d="100"/>
          <a:sy n="86" d="100"/>
        </p:scale>
        <p:origin x="-3762" y="-9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tola Kimmo" userId="e235d01c-08f8-4950-af72-33f084525179" providerId="ADAL" clId="{D492FE66-CBCD-4925-801C-AA73E5FFC598}"/>
    <pc:docChg chg="undo custSel addSld delSld modSld sldOrd">
      <pc:chgData name="Ketola Kimmo" userId="e235d01c-08f8-4950-af72-33f084525179" providerId="ADAL" clId="{D492FE66-CBCD-4925-801C-AA73E5FFC598}" dt="2021-11-15T09:24:13.201" v="2870" actId="20577"/>
      <pc:docMkLst>
        <pc:docMk/>
      </pc:docMkLst>
      <pc:sldChg chg="modSp mod">
        <pc:chgData name="Ketola Kimmo" userId="e235d01c-08f8-4950-af72-33f084525179" providerId="ADAL" clId="{D492FE66-CBCD-4925-801C-AA73E5FFC598}" dt="2021-11-12T10:41:49.031" v="2623" actId="1076"/>
        <pc:sldMkLst>
          <pc:docMk/>
          <pc:sldMk cId="834262222" sldId="256"/>
        </pc:sldMkLst>
        <pc:spChg chg="mod">
          <ac:chgData name="Ketola Kimmo" userId="e235d01c-08f8-4950-af72-33f084525179" providerId="ADAL" clId="{D492FE66-CBCD-4925-801C-AA73E5FFC598}" dt="2021-11-12T10:41:07.531" v="2620" actId="1076"/>
          <ac:spMkLst>
            <pc:docMk/>
            <pc:sldMk cId="834262222" sldId="256"/>
            <ac:spMk id="2" creationId="{00000000-0000-0000-0000-000000000000}"/>
          </ac:spMkLst>
        </pc:spChg>
        <pc:picChg chg="mod modCrop">
          <ac:chgData name="Ketola Kimmo" userId="e235d01c-08f8-4950-af72-33f084525179" providerId="ADAL" clId="{D492FE66-CBCD-4925-801C-AA73E5FFC598}" dt="2021-11-12T10:41:49.031" v="2623" actId="1076"/>
          <ac:picMkLst>
            <pc:docMk/>
            <pc:sldMk cId="834262222" sldId="256"/>
            <ac:picMk id="5" creationId="{52949485-DDAE-4580-91B9-1E7AA05B02C3}"/>
          </ac:picMkLst>
        </pc:picChg>
      </pc:sldChg>
      <pc:sldChg chg="del">
        <pc:chgData name="Ketola Kimmo" userId="e235d01c-08f8-4950-af72-33f084525179" providerId="ADAL" clId="{D492FE66-CBCD-4925-801C-AA73E5FFC598}" dt="2021-11-12T08:03:36.122" v="645" actId="47"/>
        <pc:sldMkLst>
          <pc:docMk/>
          <pc:sldMk cId="2588531130" sldId="264"/>
        </pc:sldMkLst>
      </pc:sldChg>
      <pc:sldChg chg="del">
        <pc:chgData name="Ketola Kimmo" userId="e235d01c-08f8-4950-af72-33f084525179" providerId="ADAL" clId="{D492FE66-CBCD-4925-801C-AA73E5FFC598}" dt="2021-11-12T08:03:39.905" v="646" actId="47"/>
        <pc:sldMkLst>
          <pc:docMk/>
          <pc:sldMk cId="2158659330" sldId="265"/>
        </pc:sldMkLst>
      </pc:sldChg>
      <pc:sldChg chg="add">
        <pc:chgData name="Ketola Kimmo" userId="e235d01c-08f8-4950-af72-33f084525179" providerId="ADAL" clId="{D492FE66-CBCD-4925-801C-AA73E5FFC598}" dt="2021-11-12T10:17:05.594" v="2182"/>
        <pc:sldMkLst>
          <pc:docMk/>
          <pc:sldMk cId="2387011874" sldId="276"/>
        </pc:sldMkLst>
      </pc:sldChg>
      <pc:sldChg chg="del">
        <pc:chgData name="Ketola Kimmo" userId="e235d01c-08f8-4950-af72-33f084525179" providerId="ADAL" clId="{D492FE66-CBCD-4925-801C-AA73E5FFC598}" dt="2021-11-12T08:03:41.682" v="647" actId="47"/>
        <pc:sldMkLst>
          <pc:docMk/>
          <pc:sldMk cId="3453172592" sldId="313"/>
        </pc:sldMkLst>
      </pc:sldChg>
      <pc:sldChg chg="del">
        <pc:chgData name="Ketola Kimmo" userId="e235d01c-08f8-4950-af72-33f084525179" providerId="ADAL" clId="{D492FE66-CBCD-4925-801C-AA73E5FFC598}" dt="2021-11-12T08:24:45.707" v="1527" actId="47"/>
        <pc:sldMkLst>
          <pc:docMk/>
          <pc:sldMk cId="289586791" sldId="330"/>
        </pc:sldMkLst>
      </pc:sldChg>
      <pc:sldChg chg="del ord">
        <pc:chgData name="Ketola Kimmo" userId="e235d01c-08f8-4950-af72-33f084525179" providerId="ADAL" clId="{D492FE66-CBCD-4925-801C-AA73E5FFC598}" dt="2021-11-12T09:15:23.707" v="2140" actId="47"/>
        <pc:sldMkLst>
          <pc:docMk/>
          <pc:sldMk cId="1703397478" sldId="332"/>
        </pc:sldMkLst>
      </pc:sldChg>
      <pc:sldChg chg="modSp mod">
        <pc:chgData name="Ketola Kimmo" userId="e235d01c-08f8-4950-af72-33f084525179" providerId="ADAL" clId="{D492FE66-CBCD-4925-801C-AA73E5FFC598}" dt="2021-11-12T08:02:54.128" v="644" actId="6549"/>
        <pc:sldMkLst>
          <pc:docMk/>
          <pc:sldMk cId="3350520186" sldId="333"/>
        </pc:sldMkLst>
        <pc:spChg chg="mod">
          <ac:chgData name="Ketola Kimmo" userId="e235d01c-08f8-4950-af72-33f084525179" providerId="ADAL" clId="{D492FE66-CBCD-4925-801C-AA73E5FFC598}" dt="2021-11-12T08:02:54.128" v="644" actId="6549"/>
          <ac:spMkLst>
            <pc:docMk/>
            <pc:sldMk cId="3350520186" sldId="333"/>
            <ac:spMk id="3" creationId="{004CC493-14DF-4DB7-9452-7994EE033033}"/>
          </ac:spMkLst>
        </pc:spChg>
      </pc:sldChg>
      <pc:sldChg chg="modSp mod">
        <pc:chgData name="Ketola Kimmo" userId="e235d01c-08f8-4950-af72-33f084525179" providerId="ADAL" clId="{D492FE66-CBCD-4925-801C-AA73E5FFC598}" dt="2021-11-12T08:01:46.129" v="643" actId="20577"/>
        <pc:sldMkLst>
          <pc:docMk/>
          <pc:sldMk cId="3628652531" sldId="334"/>
        </pc:sldMkLst>
        <pc:spChg chg="mod">
          <ac:chgData name="Ketola Kimmo" userId="e235d01c-08f8-4950-af72-33f084525179" providerId="ADAL" clId="{D492FE66-CBCD-4925-801C-AA73E5FFC598}" dt="2021-11-12T08:01:46.129" v="643" actId="20577"/>
          <ac:spMkLst>
            <pc:docMk/>
            <pc:sldMk cId="3628652531" sldId="334"/>
            <ac:spMk id="2" creationId="{3F572BA8-3C35-4843-B429-6E8B036177FC}"/>
          </ac:spMkLst>
        </pc:spChg>
      </pc:sldChg>
      <pc:sldChg chg="modSp mod ord">
        <pc:chgData name="Ketola Kimmo" userId="e235d01c-08f8-4950-af72-33f084525179" providerId="ADAL" clId="{D492FE66-CBCD-4925-801C-AA73E5FFC598}" dt="2021-11-12T08:30:49.414" v="1564"/>
        <pc:sldMkLst>
          <pc:docMk/>
          <pc:sldMk cId="2298343726" sldId="335"/>
        </pc:sldMkLst>
        <pc:spChg chg="mod">
          <ac:chgData name="Ketola Kimmo" userId="e235d01c-08f8-4950-af72-33f084525179" providerId="ADAL" clId="{D492FE66-CBCD-4925-801C-AA73E5FFC598}" dt="2021-11-12T08:30:05.456" v="1562" actId="20577"/>
          <ac:spMkLst>
            <pc:docMk/>
            <pc:sldMk cId="2298343726" sldId="335"/>
            <ac:spMk id="3" creationId="{DD713D74-2C63-4CF5-A73B-5881B8FCDC4F}"/>
          </ac:spMkLst>
        </pc:spChg>
      </pc:sldChg>
      <pc:sldChg chg="modSp mod">
        <pc:chgData name="Ketola Kimmo" userId="e235d01c-08f8-4950-af72-33f084525179" providerId="ADAL" clId="{D492FE66-CBCD-4925-801C-AA73E5FFC598}" dt="2021-11-15T09:18:22.773" v="2707" actId="20577"/>
        <pc:sldMkLst>
          <pc:docMk/>
          <pc:sldMk cId="4158440175" sldId="336"/>
        </pc:sldMkLst>
        <pc:spChg chg="mod">
          <ac:chgData name="Ketola Kimmo" userId="e235d01c-08f8-4950-af72-33f084525179" providerId="ADAL" clId="{D492FE66-CBCD-4925-801C-AA73E5FFC598}" dt="2021-11-15T09:18:22.773" v="2707" actId="20577"/>
          <ac:spMkLst>
            <pc:docMk/>
            <pc:sldMk cId="4158440175" sldId="336"/>
            <ac:spMk id="3" creationId="{63F378DE-0F52-423E-8D88-039C779415D5}"/>
          </ac:spMkLst>
        </pc:spChg>
      </pc:sldChg>
      <pc:sldChg chg="modSp add mod modTransition">
        <pc:chgData name="Ketola Kimmo" userId="e235d01c-08f8-4950-af72-33f084525179" providerId="ADAL" clId="{D492FE66-CBCD-4925-801C-AA73E5FFC598}" dt="2021-11-12T10:53:52.488" v="2640" actId="14100"/>
        <pc:sldMkLst>
          <pc:docMk/>
          <pc:sldMk cId="2514809791" sldId="347"/>
        </pc:sldMkLst>
        <pc:graphicFrameChg chg="mod">
          <ac:chgData name="Ketola Kimmo" userId="e235d01c-08f8-4950-af72-33f084525179" providerId="ADAL" clId="{D492FE66-CBCD-4925-801C-AA73E5FFC598}" dt="2021-11-12T10:53:52.488" v="2640" actId="14100"/>
          <ac:graphicFrameMkLst>
            <pc:docMk/>
            <pc:sldMk cId="2514809791" sldId="347"/>
            <ac:graphicFrameMk id="9" creationId="{275DA0EA-3CC0-4BD1-A44D-B3C5F06EF085}"/>
          </ac:graphicFrameMkLst>
        </pc:graphicFrameChg>
      </pc:sldChg>
      <pc:sldChg chg="del">
        <pc:chgData name="Ketola Kimmo" userId="e235d01c-08f8-4950-af72-33f084525179" providerId="ADAL" clId="{D492FE66-CBCD-4925-801C-AA73E5FFC598}" dt="2021-11-12T10:23:18.321" v="2304" actId="47"/>
        <pc:sldMkLst>
          <pc:docMk/>
          <pc:sldMk cId="1816755485" sldId="354"/>
        </pc:sldMkLst>
      </pc:sldChg>
      <pc:sldChg chg="modSp mod">
        <pc:chgData name="Ketola Kimmo" userId="e235d01c-08f8-4950-af72-33f084525179" providerId="ADAL" clId="{D492FE66-CBCD-4925-801C-AA73E5FFC598}" dt="2021-11-12T10:29:55.465" v="2457" actId="20577"/>
        <pc:sldMkLst>
          <pc:docMk/>
          <pc:sldMk cId="123822756" sldId="355"/>
        </pc:sldMkLst>
        <pc:spChg chg="mod">
          <ac:chgData name="Ketola Kimmo" userId="e235d01c-08f8-4950-af72-33f084525179" providerId="ADAL" clId="{D492FE66-CBCD-4925-801C-AA73E5FFC598}" dt="2021-11-12T10:29:55.465" v="2457" actId="20577"/>
          <ac:spMkLst>
            <pc:docMk/>
            <pc:sldMk cId="123822756" sldId="355"/>
            <ac:spMk id="2" creationId="{CE239411-73B2-4BF3-AB71-0CFC1BF14F44}"/>
          </ac:spMkLst>
        </pc:spChg>
      </pc:sldChg>
      <pc:sldChg chg="del">
        <pc:chgData name="Ketola Kimmo" userId="e235d01c-08f8-4950-af72-33f084525179" providerId="ADAL" clId="{D492FE66-CBCD-4925-801C-AA73E5FFC598}" dt="2021-11-12T10:23:21.963" v="2305" actId="47"/>
        <pc:sldMkLst>
          <pc:docMk/>
          <pc:sldMk cId="202161151" sldId="360"/>
        </pc:sldMkLst>
      </pc:sldChg>
      <pc:sldChg chg="del">
        <pc:chgData name="Ketola Kimmo" userId="e235d01c-08f8-4950-af72-33f084525179" providerId="ADAL" clId="{D492FE66-CBCD-4925-801C-AA73E5FFC598}" dt="2021-11-12T10:31:01.826" v="2508" actId="47"/>
        <pc:sldMkLst>
          <pc:docMk/>
          <pc:sldMk cId="1115434665" sldId="383"/>
        </pc:sldMkLst>
      </pc:sldChg>
      <pc:sldChg chg="del">
        <pc:chgData name="Ketola Kimmo" userId="e235d01c-08f8-4950-af72-33f084525179" providerId="ADAL" clId="{D492FE66-CBCD-4925-801C-AA73E5FFC598}" dt="2021-11-12T09:14:11.983" v="2138" actId="47"/>
        <pc:sldMkLst>
          <pc:docMk/>
          <pc:sldMk cId="2800686156" sldId="389"/>
        </pc:sldMkLst>
      </pc:sldChg>
      <pc:sldChg chg="del">
        <pc:chgData name="Ketola Kimmo" userId="e235d01c-08f8-4950-af72-33f084525179" providerId="ADAL" clId="{D492FE66-CBCD-4925-801C-AA73E5FFC598}" dt="2021-11-12T09:13:41.680" v="2137" actId="47"/>
        <pc:sldMkLst>
          <pc:docMk/>
          <pc:sldMk cId="3744746531" sldId="390"/>
        </pc:sldMkLst>
      </pc:sldChg>
      <pc:sldChg chg="del">
        <pc:chgData name="Ketola Kimmo" userId="e235d01c-08f8-4950-af72-33f084525179" providerId="ADAL" clId="{D492FE66-CBCD-4925-801C-AA73E5FFC598}" dt="2021-11-12T09:13:04.758" v="2136" actId="47"/>
        <pc:sldMkLst>
          <pc:docMk/>
          <pc:sldMk cId="3358761639" sldId="391"/>
        </pc:sldMkLst>
      </pc:sldChg>
      <pc:sldChg chg="del">
        <pc:chgData name="Ketola Kimmo" userId="e235d01c-08f8-4950-af72-33f084525179" providerId="ADAL" clId="{D492FE66-CBCD-4925-801C-AA73E5FFC598}" dt="2021-11-12T09:12:03.288" v="2135" actId="47"/>
        <pc:sldMkLst>
          <pc:docMk/>
          <pc:sldMk cId="2250312470" sldId="392"/>
        </pc:sldMkLst>
      </pc:sldChg>
      <pc:sldChg chg="modSp mod ord">
        <pc:chgData name="Ketola Kimmo" userId="e235d01c-08f8-4950-af72-33f084525179" providerId="ADAL" clId="{D492FE66-CBCD-4925-801C-AA73E5FFC598}" dt="2021-11-12T10:36:39.393" v="2581" actId="20577"/>
        <pc:sldMkLst>
          <pc:docMk/>
          <pc:sldMk cId="4019586589" sldId="393"/>
        </pc:sldMkLst>
        <pc:spChg chg="mod">
          <ac:chgData name="Ketola Kimmo" userId="e235d01c-08f8-4950-af72-33f084525179" providerId="ADAL" clId="{D492FE66-CBCD-4925-801C-AA73E5FFC598}" dt="2021-11-12T10:35:44.565" v="2526" actId="20577"/>
          <ac:spMkLst>
            <pc:docMk/>
            <pc:sldMk cId="4019586589" sldId="393"/>
            <ac:spMk id="2" creationId="{292B16B0-E272-42AE-A796-47A57E651D8B}"/>
          </ac:spMkLst>
        </pc:spChg>
        <pc:spChg chg="mod">
          <ac:chgData name="Ketola Kimmo" userId="e235d01c-08f8-4950-af72-33f084525179" providerId="ADAL" clId="{D492FE66-CBCD-4925-801C-AA73E5FFC598}" dt="2021-11-12T10:36:39.393" v="2581" actId="20577"/>
          <ac:spMkLst>
            <pc:docMk/>
            <pc:sldMk cId="4019586589" sldId="393"/>
            <ac:spMk id="3" creationId="{2B9A3F97-D931-45AD-899F-151D7ED13A25}"/>
          </ac:spMkLst>
        </pc:spChg>
      </pc:sldChg>
      <pc:sldChg chg="ord">
        <pc:chgData name="Ketola Kimmo" userId="e235d01c-08f8-4950-af72-33f084525179" providerId="ADAL" clId="{D492FE66-CBCD-4925-801C-AA73E5FFC598}" dt="2021-11-12T10:38:23.949" v="2583"/>
        <pc:sldMkLst>
          <pc:docMk/>
          <pc:sldMk cId="2375840638" sldId="394"/>
        </pc:sldMkLst>
      </pc:sldChg>
      <pc:sldChg chg="ord">
        <pc:chgData name="Ketola Kimmo" userId="e235d01c-08f8-4950-af72-33f084525179" providerId="ADAL" clId="{D492FE66-CBCD-4925-801C-AA73E5FFC598}" dt="2021-11-12T10:38:48.095" v="2585"/>
        <pc:sldMkLst>
          <pc:docMk/>
          <pc:sldMk cId="663269127" sldId="395"/>
        </pc:sldMkLst>
      </pc:sldChg>
      <pc:sldChg chg="del">
        <pc:chgData name="Ketola Kimmo" userId="e235d01c-08f8-4950-af72-33f084525179" providerId="ADAL" clId="{D492FE66-CBCD-4925-801C-AA73E5FFC598}" dt="2021-11-12T07:42:13.772" v="3" actId="47"/>
        <pc:sldMkLst>
          <pc:docMk/>
          <pc:sldMk cId="2344167563" sldId="396"/>
        </pc:sldMkLst>
      </pc:sldChg>
      <pc:sldChg chg="add">
        <pc:chgData name="Ketola Kimmo" userId="e235d01c-08f8-4950-af72-33f084525179" providerId="ADAL" clId="{D492FE66-CBCD-4925-801C-AA73E5FFC598}" dt="2021-11-12T08:27:16.583" v="1528"/>
        <pc:sldMkLst>
          <pc:docMk/>
          <pc:sldMk cId="2804614167" sldId="396"/>
        </pc:sldMkLst>
      </pc:sldChg>
      <pc:sldChg chg="modSp new mod modTransition">
        <pc:chgData name="Ketola Kimmo" userId="e235d01c-08f8-4950-af72-33f084525179" providerId="ADAL" clId="{D492FE66-CBCD-4925-801C-AA73E5FFC598}" dt="2021-11-15T09:02:19.681" v="2647" actId="114"/>
        <pc:sldMkLst>
          <pc:docMk/>
          <pc:sldMk cId="771847807" sldId="398"/>
        </pc:sldMkLst>
        <pc:spChg chg="mod">
          <ac:chgData name="Ketola Kimmo" userId="e235d01c-08f8-4950-af72-33f084525179" providerId="ADAL" clId="{D492FE66-CBCD-4925-801C-AA73E5FFC598}" dt="2021-11-12T07:48:05.618" v="159" actId="20577"/>
          <ac:spMkLst>
            <pc:docMk/>
            <pc:sldMk cId="771847807" sldId="398"/>
            <ac:spMk id="2" creationId="{27E16620-8FA7-40DF-A909-4DE475407DEE}"/>
          </ac:spMkLst>
        </pc:spChg>
        <pc:spChg chg="mod">
          <ac:chgData name="Ketola Kimmo" userId="e235d01c-08f8-4950-af72-33f084525179" providerId="ADAL" clId="{D492FE66-CBCD-4925-801C-AA73E5FFC598}" dt="2021-11-15T09:02:19.681" v="2647" actId="114"/>
          <ac:spMkLst>
            <pc:docMk/>
            <pc:sldMk cId="771847807" sldId="398"/>
            <ac:spMk id="3" creationId="{DCB4C89D-78C9-442B-9A16-A70BD487893C}"/>
          </ac:spMkLst>
        </pc:spChg>
      </pc:sldChg>
      <pc:sldChg chg="modSp new mod modTransition">
        <pc:chgData name="Ketola Kimmo" userId="e235d01c-08f8-4950-af72-33f084525179" providerId="ADAL" clId="{D492FE66-CBCD-4925-801C-AA73E5FFC598}" dt="2021-11-12T10:21:03.016" v="2303" actId="20577"/>
        <pc:sldMkLst>
          <pc:docMk/>
          <pc:sldMk cId="981772713" sldId="399"/>
        </pc:sldMkLst>
        <pc:spChg chg="mod">
          <ac:chgData name="Ketola Kimmo" userId="e235d01c-08f8-4950-af72-33f084525179" providerId="ADAL" clId="{D492FE66-CBCD-4925-801C-AA73E5FFC598}" dt="2021-11-12T08:15:52.144" v="728" actId="20577"/>
          <ac:spMkLst>
            <pc:docMk/>
            <pc:sldMk cId="981772713" sldId="399"/>
            <ac:spMk id="2" creationId="{39FC2758-E7F3-4363-98ED-B4028C369322}"/>
          </ac:spMkLst>
        </pc:spChg>
        <pc:spChg chg="mod">
          <ac:chgData name="Ketola Kimmo" userId="e235d01c-08f8-4950-af72-33f084525179" providerId="ADAL" clId="{D492FE66-CBCD-4925-801C-AA73E5FFC598}" dt="2021-11-12T10:21:03.016" v="2303" actId="20577"/>
          <ac:spMkLst>
            <pc:docMk/>
            <pc:sldMk cId="981772713" sldId="399"/>
            <ac:spMk id="3" creationId="{AB552B72-7C96-4A4D-8142-8BAC00E0BC5B}"/>
          </ac:spMkLst>
        </pc:spChg>
      </pc:sldChg>
      <pc:sldChg chg="modSp add modTransition">
        <pc:chgData name="Ketola Kimmo" userId="e235d01c-08f8-4950-af72-33f084525179" providerId="ADAL" clId="{D492FE66-CBCD-4925-801C-AA73E5FFC598}" dt="2021-11-12T08:36:34.930" v="1570"/>
        <pc:sldMkLst>
          <pc:docMk/>
          <pc:sldMk cId="3125603327" sldId="400"/>
        </pc:sldMkLst>
        <pc:graphicFrameChg chg="mod">
          <ac:chgData name="Ketola Kimmo" userId="e235d01c-08f8-4950-af72-33f084525179" providerId="ADAL" clId="{D492FE66-CBCD-4925-801C-AA73E5FFC598}" dt="2021-11-12T08:35:56.743" v="1569" actId="14100"/>
          <ac:graphicFrameMkLst>
            <pc:docMk/>
            <pc:sldMk cId="3125603327" sldId="400"/>
            <ac:graphicFrameMk id="8" creationId="{DA0C847B-96D6-4307-A4FC-CD7F40128168}"/>
          </ac:graphicFrameMkLst>
        </pc:graphicFrameChg>
      </pc:sldChg>
      <pc:sldChg chg="modSp new mod modTransition">
        <pc:chgData name="Ketola Kimmo" userId="e235d01c-08f8-4950-af72-33f084525179" providerId="ADAL" clId="{D492FE66-CBCD-4925-801C-AA73E5FFC598}" dt="2021-11-12T09:05:57.820" v="1772"/>
        <pc:sldMkLst>
          <pc:docMk/>
          <pc:sldMk cId="4033330313" sldId="401"/>
        </pc:sldMkLst>
        <pc:spChg chg="mod">
          <ac:chgData name="Ketola Kimmo" userId="e235d01c-08f8-4950-af72-33f084525179" providerId="ADAL" clId="{D492FE66-CBCD-4925-801C-AA73E5FFC598}" dt="2021-11-12T08:57:39.694" v="1601" actId="20577"/>
          <ac:spMkLst>
            <pc:docMk/>
            <pc:sldMk cId="4033330313" sldId="401"/>
            <ac:spMk id="2" creationId="{A08BF0D6-48B8-48EB-A027-F718057FAAFC}"/>
          </ac:spMkLst>
        </pc:spChg>
        <pc:spChg chg="mod">
          <ac:chgData name="Ketola Kimmo" userId="e235d01c-08f8-4950-af72-33f084525179" providerId="ADAL" clId="{D492FE66-CBCD-4925-801C-AA73E5FFC598}" dt="2021-11-12T09:04:57.454" v="1771" actId="2711"/>
          <ac:spMkLst>
            <pc:docMk/>
            <pc:sldMk cId="4033330313" sldId="401"/>
            <ac:spMk id="3" creationId="{18CA6ECB-46D2-44EA-AC7F-53DEB526EA16}"/>
          </ac:spMkLst>
        </pc:spChg>
      </pc:sldChg>
      <pc:sldChg chg="modSp add mod">
        <pc:chgData name="Ketola Kimmo" userId="e235d01c-08f8-4950-af72-33f084525179" providerId="ADAL" clId="{D492FE66-CBCD-4925-801C-AA73E5FFC598}" dt="2021-11-12T10:39:22.534" v="2614" actId="20577"/>
        <pc:sldMkLst>
          <pc:docMk/>
          <pc:sldMk cId="2453468192" sldId="402"/>
        </pc:sldMkLst>
        <pc:spChg chg="mod">
          <ac:chgData name="Ketola Kimmo" userId="e235d01c-08f8-4950-af72-33f084525179" providerId="ADAL" clId="{D492FE66-CBCD-4925-801C-AA73E5FFC598}" dt="2021-11-12T10:39:22.534" v="2614" actId="20577"/>
          <ac:spMkLst>
            <pc:docMk/>
            <pc:sldMk cId="2453468192" sldId="402"/>
            <ac:spMk id="2" creationId="{A7CA2739-E8DC-458C-BDD7-B155730714BC}"/>
          </ac:spMkLst>
        </pc:spChg>
        <pc:spChg chg="mod">
          <ac:chgData name="Ketola Kimmo" userId="e235d01c-08f8-4950-af72-33f084525179" providerId="ADAL" clId="{D492FE66-CBCD-4925-801C-AA73E5FFC598}" dt="2021-11-12T10:30:19.044" v="2505" actId="20577"/>
          <ac:spMkLst>
            <pc:docMk/>
            <pc:sldMk cId="2453468192" sldId="402"/>
            <ac:spMk id="3" creationId="{85D8EA8C-9C0E-4E2D-82F0-6E6E0CDB9821}"/>
          </ac:spMkLst>
        </pc:spChg>
      </pc:sldChg>
      <pc:sldChg chg="modSp add mod">
        <pc:chgData name="Ketola Kimmo" userId="e235d01c-08f8-4950-af72-33f084525179" providerId="ADAL" clId="{D492FE66-CBCD-4925-801C-AA73E5FFC598}" dt="2021-11-15T09:22:08.208" v="2807" actId="20577"/>
        <pc:sldMkLst>
          <pc:docMk/>
          <pc:sldMk cId="2126183085" sldId="403"/>
        </pc:sldMkLst>
        <pc:spChg chg="mod">
          <ac:chgData name="Ketola Kimmo" userId="e235d01c-08f8-4950-af72-33f084525179" providerId="ADAL" clId="{D492FE66-CBCD-4925-801C-AA73E5FFC598}" dt="2021-11-12T09:25:00.888" v="2180" actId="20577"/>
          <ac:spMkLst>
            <pc:docMk/>
            <pc:sldMk cId="2126183085" sldId="403"/>
            <ac:spMk id="2" creationId="{573DDF00-0815-49BB-8F75-F92D27E67591}"/>
          </ac:spMkLst>
        </pc:spChg>
        <pc:spChg chg="mod">
          <ac:chgData name="Ketola Kimmo" userId="e235d01c-08f8-4950-af72-33f084525179" providerId="ADAL" clId="{D492FE66-CBCD-4925-801C-AA73E5FFC598}" dt="2021-11-15T09:22:08.208" v="2807" actId="20577"/>
          <ac:spMkLst>
            <pc:docMk/>
            <pc:sldMk cId="2126183085" sldId="403"/>
            <ac:spMk id="3" creationId="{ECA811EA-685F-4493-86A2-96A580FCC9D9}"/>
          </ac:spMkLst>
        </pc:spChg>
      </pc:sldChg>
      <pc:sldChg chg="modSp add mod">
        <pc:chgData name="Ketola Kimmo" userId="e235d01c-08f8-4950-af72-33f084525179" providerId="ADAL" clId="{D492FE66-CBCD-4925-801C-AA73E5FFC598}" dt="2021-11-15T09:24:13.201" v="2870" actId="20577"/>
        <pc:sldMkLst>
          <pc:docMk/>
          <pc:sldMk cId="2123415448" sldId="404"/>
        </pc:sldMkLst>
        <pc:spChg chg="mod">
          <ac:chgData name="Ketola Kimmo" userId="e235d01c-08f8-4950-af72-33f084525179" providerId="ADAL" clId="{D492FE66-CBCD-4925-801C-AA73E5FFC598}" dt="2021-11-12T09:24:55.225" v="2178" actId="20577"/>
          <ac:spMkLst>
            <pc:docMk/>
            <pc:sldMk cId="2123415448" sldId="404"/>
            <ac:spMk id="2" creationId="{4CAA66FB-CCEA-4B04-9729-7E637168AFCE}"/>
          </ac:spMkLst>
        </pc:spChg>
        <pc:spChg chg="mod">
          <ac:chgData name="Ketola Kimmo" userId="e235d01c-08f8-4950-af72-33f084525179" providerId="ADAL" clId="{D492FE66-CBCD-4925-801C-AA73E5FFC598}" dt="2021-11-15T09:24:13.201" v="2870" actId="20577"/>
          <ac:spMkLst>
            <pc:docMk/>
            <pc:sldMk cId="2123415448" sldId="404"/>
            <ac:spMk id="3" creationId="{264D60F1-3D8D-4254-A724-579DFE6104AB}"/>
          </ac:spMkLst>
        </pc:spChg>
      </pc:sldChg>
      <pc:sldChg chg="add">
        <pc:chgData name="Ketola Kimmo" userId="e235d01c-08f8-4950-af72-33f084525179" providerId="ADAL" clId="{D492FE66-CBCD-4925-801C-AA73E5FFC598}" dt="2021-11-12T10:32:46.193" v="2509"/>
        <pc:sldMkLst>
          <pc:docMk/>
          <pc:sldMk cId="1874846432" sldId="41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1_PPks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kimmo_ketola_evl_fi/Documents/Tiedostot/KKETOLA/TILASTOT%20JA%20KYSELYT/Ecclesiastica/GE_2019/Ajot/k42_ihmisryhmien_tuntemus_sukupolvi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https://evl-my.sharepoint.com/personal/nina_talola_evl_fi/Documents/Nelivuotiskansio/Luku%203_PPksi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4_PPksi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https://evl-my.sharepoint.com/personal/nina_talola_evl_fi/Documents/Nelivuotiskansio/Luku%207_PPksi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3_PPks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kimmo_ketola_evl_fi/Documents/Tiedostot/KKETOLA/TILASTOT%20JA%20KYSELYT/Ecclesiastica/GE_2019/Ajot/Luku%203%20Tamperelaisten%20vertailuja%202501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nina_talola_evl_fi/Documents/Nelivuotiskansio/Luku%202_PPksi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kimmo_ketola_evl_fi/Documents/Tiedostot/KKETOLA/TILASTOT%20JA%20KYSELYT/Ecclesiastica/GE_2019/Ajot/k42_ihmisryhmien_tuntemus_sukupolvi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kimmo_ketola_evl_fi/Documents/Tiedostot/KKETOLA/TILASTOT%20JA%20KYSELYT/Ecclesiastica/GE_2019/Ajot/spiritualiteetti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kimmo_ketola_evl_fi/Documents/Tiedostot/KKETOLA/TILASTOT%20JA%20KYSELYT/Ecclesiastica/GE_2019/Ajot/spiritualiteetti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kimmo_ketola_evl_fi/Documents/Tiedostot/KKETOLA/TILASTOT%20JA%20KYSELYT/Ecclesiastica/GE_2019/Ajot/spiritualiteetti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evl-my.sharepoint.com/personal/kimmo_ketola_evl_fi/Documents/Tiedostot/KKETOLA/TILASTOT%20JA%20KYSELYT/Ecclesiastica/GE_2019/Ajot/k42_ihmisryhmien_tuntemus_sukupolvi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percentStacked"/>
        <c:varyColors val="0"/>
        <c:ser>
          <c:idx val="0"/>
          <c:order val="0"/>
          <c:tx>
            <c:strRef>
              <c:f>'Kuva 1.1'!$B$9</c:f>
              <c:strCache>
                <c:ptCount val="1"/>
                <c:pt idx="0">
                  <c:v>Sotien ja jälleenrakennuksen sukupolvet ( -1939)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cat>
            <c:numRef>
              <c:f>'Kuva 1.1'!$C$8:$T$8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'Kuva 1.1'!$C$9:$T$9</c:f>
              <c:numCache>
                <c:formatCode>0%</c:formatCode>
                <c:ptCount val="18"/>
                <c:pt idx="0">
                  <c:v>0.24368375156583838</c:v>
                </c:pt>
                <c:pt idx="1">
                  <c:v>0.23255126013421712</c:v>
                </c:pt>
                <c:pt idx="2">
                  <c:v>0.22157818926470332</c:v>
                </c:pt>
                <c:pt idx="3">
                  <c:v>0.21103862301813175</c:v>
                </c:pt>
                <c:pt idx="4">
                  <c:v>0.20115506689554649</c:v>
                </c:pt>
                <c:pt idx="5">
                  <c:v>0.19152663779943649</c:v>
                </c:pt>
                <c:pt idx="6">
                  <c:v>0.18176658187387754</c:v>
                </c:pt>
                <c:pt idx="7">
                  <c:v>0.17203711583345205</c:v>
                </c:pt>
                <c:pt idx="8">
                  <c:v>0.16241344833725879</c:v>
                </c:pt>
                <c:pt idx="9">
                  <c:v>0.15297359517575887</c:v>
                </c:pt>
                <c:pt idx="10">
                  <c:v>0.1435863136160038</c:v>
                </c:pt>
                <c:pt idx="11">
                  <c:v>0.13449284998429217</c:v>
                </c:pt>
                <c:pt idx="12">
                  <c:v>0.12544043805531993</c:v>
                </c:pt>
                <c:pt idx="13">
                  <c:v>0.11677140029122729</c:v>
                </c:pt>
                <c:pt idx="14">
                  <c:v>0.10825130719036018</c:v>
                </c:pt>
                <c:pt idx="15">
                  <c:v>0.10010855756178628</c:v>
                </c:pt>
                <c:pt idx="16">
                  <c:v>9.2025034120204213E-2</c:v>
                </c:pt>
                <c:pt idx="17">
                  <c:v>8.4346986610129515E-2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DC-4704-A81D-1D3DF61C9C7D}"/>
            </c:ext>
          </c:extLst>
        </c:ser>
        <c:ser>
          <c:idx val="1"/>
          <c:order val="1"/>
          <c:tx>
            <c:strRef>
              <c:f>'Kuva 1.1'!$B$10</c:f>
              <c:strCache>
                <c:ptCount val="1"/>
                <c:pt idx="0">
                  <c:v>Suuren murroksen sukupolvi (1940-1949)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cat>
            <c:numRef>
              <c:f>'Kuva 1.1'!$C$8:$T$8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'Kuva 1.1'!$C$10:$T$10</c:f>
              <c:numCache>
                <c:formatCode>0%</c:formatCode>
                <c:ptCount val="18"/>
                <c:pt idx="0">
                  <c:v>0.17391384947584579</c:v>
                </c:pt>
                <c:pt idx="1">
                  <c:v>0.17189239044922977</c:v>
                </c:pt>
                <c:pt idx="2">
                  <c:v>0.16995854306024613</c:v>
                </c:pt>
                <c:pt idx="3">
                  <c:v>0.16797802005341739</c:v>
                </c:pt>
                <c:pt idx="4">
                  <c:v>0.16593126390908586</c:v>
                </c:pt>
                <c:pt idx="5">
                  <c:v>0.16374068434507533</c:v>
                </c:pt>
                <c:pt idx="6">
                  <c:v>0.16141774884002411</c:v>
                </c:pt>
                <c:pt idx="7">
                  <c:v>0.15895695498517171</c:v>
                </c:pt>
                <c:pt idx="8">
                  <c:v>0.1563160457490565</c:v>
                </c:pt>
                <c:pt idx="9">
                  <c:v>0.15369679972019515</c:v>
                </c:pt>
                <c:pt idx="10">
                  <c:v>0.15102051279661055</c:v>
                </c:pt>
                <c:pt idx="11">
                  <c:v>0.14831643747738454</c:v>
                </c:pt>
                <c:pt idx="12">
                  <c:v>0.14552418338414663</c:v>
                </c:pt>
                <c:pt idx="13">
                  <c:v>0.14273749082771187</c:v>
                </c:pt>
                <c:pt idx="14">
                  <c:v>0.14000237929458692</c:v>
                </c:pt>
                <c:pt idx="15">
                  <c:v>0.13728838977782853</c:v>
                </c:pt>
                <c:pt idx="16">
                  <c:v>0.13446587437987884</c:v>
                </c:pt>
                <c:pt idx="17">
                  <c:v>0.13161575031780787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DC-4704-A81D-1D3DF61C9C7D}"/>
            </c:ext>
          </c:extLst>
        </c:ser>
        <c:ser>
          <c:idx val="2"/>
          <c:order val="2"/>
          <c:tx>
            <c:strRef>
              <c:f>'Kuva 1.1'!$B$11</c:f>
              <c:strCache>
                <c:ptCount val="1"/>
                <c:pt idx="0">
                  <c:v>Lähiöiden sukupolvi (1950-1964)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cat>
            <c:numRef>
              <c:f>'Kuva 1.1'!$C$8:$T$8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'Kuva 1.1'!$C$11:$T$11</c:f>
              <c:numCache>
                <c:formatCode>0%</c:formatCode>
                <c:ptCount val="18"/>
                <c:pt idx="0">
                  <c:v>0.28896255730696563</c:v>
                </c:pt>
                <c:pt idx="1">
                  <c:v>0.28678820929692034</c:v>
                </c:pt>
                <c:pt idx="2">
                  <c:v>0.28476158654371431</c:v>
                </c:pt>
                <c:pt idx="3">
                  <c:v>0.28280013232725698</c:v>
                </c:pt>
                <c:pt idx="4">
                  <c:v>0.28073761215325782</c:v>
                </c:pt>
                <c:pt idx="5">
                  <c:v>0.27863364132217633</c:v>
                </c:pt>
                <c:pt idx="6">
                  <c:v>0.27626362082924572</c:v>
                </c:pt>
                <c:pt idx="7">
                  <c:v>0.27380217050517081</c:v>
                </c:pt>
                <c:pt idx="8">
                  <c:v>0.27108823794723375</c:v>
                </c:pt>
                <c:pt idx="9">
                  <c:v>0.26848481962462328</c:v>
                </c:pt>
                <c:pt idx="10">
                  <c:v>0.26578543829148588</c:v>
                </c:pt>
                <c:pt idx="11">
                  <c:v>0.26305376477514414</c:v>
                </c:pt>
                <c:pt idx="12">
                  <c:v>0.26034189952768483</c:v>
                </c:pt>
                <c:pt idx="13">
                  <c:v>0.25766071791870782</c:v>
                </c:pt>
                <c:pt idx="14">
                  <c:v>0.25515136612680639</c:v>
                </c:pt>
                <c:pt idx="15">
                  <c:v>0.25272050868007417</c:v>
                </c:pt>
                <c:pt idx="16">
                  <c:v>0.25025274225344996</c:v>
                </c:pt>
                <c:pt idx="17">
                  <c:v>0.24762433973206766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DC-4704-A81D-1D3DF61C9C7D}"/>
            </c:ext>
          </c:extLst>
        </c:ser>
        <c:ser>
          <c:idx val="3"/>
          <c:order val="3"/>
          <c:tx>
            <c:strRef>
              <c:f>'Kuva 1.1'!$B$12</c:f>
              <c:strCache>
                <c:ptCount val="1"/>
                <c:pt idx="0">
                  <c:v>Hyvinvoinnin sukupolvi (X-sukupolvi) (1965-1979)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cat>
            <c:numRef>
              <c:f>'Kuva 1.1'!$C$8:$T$8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'Kuva 1.1'!$C$12:$T$12</c:f>
              <c:numCache>
                <c:formatCode>0%</c:formatCode>
                <c:ptCount val="18"/>
                <c:pt idx="0">
                  <c:v>0.24465860027149439</c:v>
                </c:pt>
                <c:pt idx="1">
                  <c:v>0.24350203753106173</c:v>
                </c:pt>
                <c:pt idx="2">
                  <c:v>0.24245013667028986</c:v>
                </c:pt>
                <c:pt idx="3">
                  <c:v>0.24158457025263802</c:v>
                </c:pt>
                <c:pt idx="4">
                  <c:v>0.24075545838948612</c:v>
                </c:pt>
                <c:pt idx="5">
                  <c:v>0.24003548270398822</c:v>
                </c:pt>
                <c:pt idx="6">
                  <c:v>0.23915540445107084</c:v>
                </c:pt>
                <c:pt idx="7">
                  <c:v>0.2382884456716072</c:v>
                </c:pt>
                <c:pt idx="8">
                  <c:v>0.23731744512195985</c:v>
                </c:pt>
                <c:pt idx="9">
                  <c:v>0.23633564478857585</c:v>
                </c:pt>
                <c:pt idx="10">
                  <c:v>0.23528541265631628</c:v>
                </c:pt>
                <c:pt idx="11">
                  <c:v>0.23431711209234585</c:v>
                </c:pt>
                <c:pt idx="12">
                  <c:v>0.23339445034250672</c:v>
                </c:pt>
                <c:pt idx="13">
                  <c:v>0.23247412900408954</c:v>
                </c:pt>
                <c:pt idx="14">
                  <c:v>0.23165708314406264</c:v>
                </c:pt>
                <c:pt idx="15">
                  <c:v>0.23080397838997718</c:v>
                </c:pt>
                <c:pt idx="16">
                  <c:v>0.22997920292314469</c:v>
                </c:pt>
                <c:pt idx="17">
                  <c:v>0.22896739256317197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DC-4704-A81D-1D3DF61C9C7D}"/>
            </c:ext>
          </c:extLst>
        </c:ser>
        <c:ser>
          <c:idx val="4"/>
          <c:order val="4"/>
          <c:tx>
            <c:strRef>
              <c:f>'Kuva 1.1'!$B$13</c:f>
              <c:strCache>
                <c:ptCount val="1"/>
                <c:pt idx="0">
                  <c:v>Millenniaalit / yksilöllisen valinnan sukupolvi (Y-sukupolvi) (1980-1989)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cat>
            <c:numRef>
              <c:f>'Kuva 1.1'!$C$8:$T$8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'Kuva 1.1'!$C$13:$T$13</c:f>
              <c:numCache>
                <c:formatCode>0%</c:formatCode>
                <c:ptCount val="18"/>
                <c:pt idx="0">
                  <c:v>4.878124137985583E-2</c:v>
                </c:pt>
                <c:pt idx="1">
                  <c:v>6.5266102588571059E-2</c:v>
                </c:pt>
                <c:pt idx="2">
                  <c:v>8.1251544461046335E-2</c:v>
                </c:pt>
                <c:pt idx="3">
                  <c:v>9.6598654348555829E-2</c:v>
                </c:pt>
                <c:pt idx="4">
                  <c:v>0.11142059865262369</c:v>
                </c:pt>
                <c:pt idx="5">
                  <c:v>0.12606355382932366</c:v>
                </c:pt>
                <c:pt idx="6">
                  <c:v>0.14139664400578181</c:v>
                </c:pt>
                <c:pt idx="7">
                  <c:v>0.15691531300459821</c:v>
                </c:pt>
                <c:pt idx="8">
                  <c:v>0.15696189200128272</c:v>
                </c:pt>
                <c:pt idx="9">
                  <c:v>0.15695767107024655</c:v>
                </c:pt>
                <c:pt idx="10">
                  <c:v>0.15696367729516333</c:v>
                </c:pt>
                <c:pt idx="11">
                  <c:v>0.15719130519937372</c:v>
                </c:pt>
                <c:pt idx="12">
                  <c:v>0.15747074939327646</c:v>
                </c:pt>
                <c:pt idx="13">
                  <c:v>0.15777044248718167</c:v>
                </c:pt>
                <c:pt idx="14">
                  <c:v>0.158077966708528</c:v>
                </c:pt>
                <c:pt idx="15">
                  <c:v>0.15817348730746436</c:v>
                </c:pt>
                <c:pt idx="16">
                  <c:v>0.15852738823376492</c:v>
                </c:pt>
                <c:pt idx="17">
                  <c:v>0.15867613819970861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DC-4704-A81D-1D3DF61C9C7D}"/>
            </c:ext>
          </c:extLst>
        </c:ser>
        <c:ser>
          <c:idx val="5"/>
          <c:order val="5"/>
          <c:tx>
            <c:strRef>
              <c:f>'Kuva 1.1'!$B$14</c:f>
              <c:strCache>
                <c:ptCount val="1"/>
                <c:pt idx="0">
                  <c:v>Z-sukupolvi (1990- )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cat>
            <c:numRef>
              <c:f>'Kuva 1.1'!$C$8:$T$8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'Kuva 1.1'!$C$14:$T$14</c:f>
              <c:numCache>
                <c:formatCode>0%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1.5902930843208367E-2</c:v>
                </c:pt>
                <c:pt idx="9">
                  <c:v>3.1551469620600278E-2</c:v>
                </c:pt>
                <c:pt idx="10">
                  <c:v>4.7358645344420157E-2</c:v>
                </c:pt>
                <c:pt idx="11">
                  <c:v>6.2628530471459554E-2</c:v>
                </c:pt>
                <c:pt idx="12">
                  <c:v>7.782827929706547E-2</c:v>
                </c:pt>
                <c:pt idx="13">
                  <c:v>9.2585819471081868E-2</c:v>
                </c:pt>
                <c:pt idx="14">
                  <c:v>0.10685989753565586</c:v>
                </c:pt>
                <c:pt idx="15">
                  <c:v>0.12090507828286948</c:v>
                </c:pt>
                <c:pt idx="16">
                  <c:v>0.13474975808955741</c:v>
                </c:pt>
                <c:pt idx="17">
                  <c:v>0.14876939257711436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BDC-4704-A81D-1D3DF61C9C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04040160"/>
        <c:axId val="1004043112"/>
      </c:areaChart>
      <c:lineChart>
        <c:grouping val="standard"/>
        <c:varyColors val="0"/>
        <c:ser>
          <c:idx val="6"/>
          <c:order val="6"/>
          <c:tx>
            <c:strRef>
              <c:f>'Kuva 1.1'!$B$15</c:f>
              <c:strCache>
                <c:ptCount val="1"/>
                <c:pt idx="0">
                  <c:v>50 %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prstDash val="dash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'Kuva 1.1'!$C$8:$T$8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'Kuva 1.1'!$C$15:$T$15</c:f>
              <c:numCache>
                <c:formatCode>0%</c:formatCode>
                <c:ptCount val="18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0.5</c:v>
                </c:pt>
                <c:pt idx="4">
                  <c:v>0.5</c:v>
                </c:pt>
                <c:pt idx="5">
                  <c:v>0.5</c:v>
                </c:pt>
                <c:pt idx="6">
                  <c:v>0.5</c:v>
                </c:pt>
                <c:pt idx="7">
                  <c:v>0.5</c:v>
                </c:pt>
                <c:pt idx="8">
                  <c:v>0.5</c:v>
                </c:pt>
                <c:pt idx="9">
                  <c:v>0.5</c:v>
                </c:pt>
                <c:pt idx="10">
                  <c:v>0.5</c:v>
                </c:pt>
                <c:pt idx="11">
                  <c:v>0.5</c:v>
                </c:pt>
                <c:pt idx="12">
                  <c:v>0.5</c:v>
                </c:pt>
                <c:pt idx="13">
                  <c:v>0.5</c:v>
                </c:pt>
                <c:pt idx="14">
                  <c:v>0.5</c:v>
                </c:pt>
                <c:pt idx="15">
                  <c:v>0.5</c:v>
                </c:pt>
                <c:pt idx="16">
                  <c:v>0.5</c:v>
                </c:pt>
                <c:pt idx="17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BDC-4704-A81D-1D3DF61C9C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3556488"/>
        <c:axId val="993555832"/>
      </c:lineChart>
      <c:catAx>
        <c:axId val="1004040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004043112"/>
        <c:crosses val="autoZero"/>
        <c:auto val="1"/>
        <c:lblAlgn val="ctr"/>
        <c:lblOffset val="100"/>
        <c:noMultiLvlLbl val="0"/>
      </c:catAx>
      <c:valAx>
        <c:axId val="1004043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004040160"/>
        <c:crosses val="autoZero"/>
        <c:crossBetween val="between"/>
      </c:valAx>
      <c:valAx>
        <c:axId val="993555832"/>
        <c:scaling>
          <c:orientation val="minMax"/>
          <c:max val="1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93556488"/>
        <c:crosses val="max"/>
        <c:crossBetween val="between"/>
      </c:valAx>
      <c:catAx>
        <c:axId val="9935564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935558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800" dirty="0"/>
              <a:t>Onko sinulla ystäviä, sukulaisia tai läheisiä työtovereita, jotka kuuluvat seuraaviin ihmisryhmiin?</a:t>
            </a:r>
          </a:p>
          <a:p>
            <a:pPr>
              <a:defRPr sz="1600"/>
            </a:pPr>
            <a:r>
              <a:rPr lang="fi-FI" sz="1800" b="1" dirty="0"/>
              <a:t>Ateistit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Taul1!$S$74</c:f>
              <c:strCache>
                <c:ptCount val="1"/>
                <c:pt idx="0">
                  <c:v>Lukuisia</c:v>
                </c:pt>
              </c:strCache>
            </c:strRef>
          </c:tx>
          <c:spPr>
            <a:solidFill>
              <a:schemeClr val="accent3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Taul1!$Q$87:$R$92</c:f>
              <c:strCache>
                <c:ptCount val="6"/>
                <c:pt idx="0">
                  <c:v>15-29</c:v>
                </c:pt>
                <c:pt idx="1">
                  <c:v>30-39</c:v>
                </c:pt>
                <c:pt idx="2">
                  <c:v>40-54</c:v>
                </c:pt>
                <c:pt idx="3">
                  <c:v>55-69</c:v>
                </c:pt>
                <c:pt idx="4">
                  <c:v>70-79</c:v>
                </c:pt>
                <c:pt idx="5">
                  <c:v>Yhteensä</c:v>
                </c:pt>
              </c:strCache>
            </c:strRef>
          </c:cat>
          <c:val>
            <c:numRef>
              <c:f>Taul1!$S$87:$S$92</c:f>
              <c:numCache>
                <c:formatCode>0</c:formatCode>
                <c:ptCount val="6"/>
                <c:pt idx="0">
                  <c:v>40.50925925925926</c:v>
                </c:pt>
                <c:pt idx="1">
                  <c:v>45.909849749582641</c:v>
                </c:pt>
                <c:pt idx="2">
                  <c:v>30.47808764940239</c:v>
                </c:pt>
                <c:pt idx="3">
                  <c:v>19.557195571955717</c:v>
                </c:pt>
                <c:pt idx="4">
                  <c:v>13.450292397660817</c:v>
                </c:pt>
                <c:pt idx="5">
                  <c:v>29.822834645669293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B8-4825-B707-EC18A030CECD}"/>
            </c:ext>
          </c:extLst>
        </c:ser>
        <c:ser>
          <c:idx val="1"/>
          <c:order val="1"/>
          <c:tx>
            <c:strRef>
              <c:f>Taul1!$T$74</c:f>
              <c:strCache>
                <c:ptCount val="1"/>
                <c:pt idx="0">
                  <c:v>Vähintään yksi</c:v>
                </c:pt>
              </c:strCache>
            </c:strRef>
          </c:tx>
          <c:spPr>
            <a:solidFill>
              <a:schemeClr val="accent3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Taul1!$Q$87:$R$92</c:f>
              <c:strCache>
                <c:ptCount val="6"/>
                <c:pt idx="0">
                  <c:v>15-29</c:v>
                </c:pt>
                <c:pt idx="1">
                  <c:v>30-39</c:v>
                </c:pt>
                <c:pt idx="2">
                  <c:v>40-54</c:v>
                </c:pt>
                <c:pt idx="3">
                  <c:v>55-69</c:v>
                </c:pt>
                <c:pt idx="4">
                  <c:v>70-79</c:v>
                </c:pt>
                <c:pt idx="5">
                  <c:v>Yhteensä</c:v>
                </c:pt>
              </c:strCache>
            </c:strRef>
          </c:cat>
          <c:val>
            <c:numRef>
              <c:f>Taul1!$T$87:$T$92</c:f>
              <c:numCache>
                <c:formatCode>0</c:formatCode>
                <c:ptCount val="6"/>
                <c:pt idx="0">
                  <c:v>28.587962962962965</c:v>
                </c:pt>
                <c:pt idx="1">
                  <c:v>26.37729549248748</c:v>
                </c:pt>
                <c:pt idx="2">
                  <c:v>30.876494023904382</c:v>
                </c:pt>
                <c:pt idx="3">
                  <c:v>31.918819188191883</c:v>
                </c:pt>
                <c:pt idx="4">
                  <c:v>23.001949317738791</c:v>
                </c:pt>
                <c:pt idx="5">
                  <c:v>29.010826771653541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B8-4825-B707-EC18A030CEC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826878728"/>
        <c:axId val="826873480"/>
      </c:barChart>
      <c:catAx>
        <c:axId val="8268787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26873480"/>
        <c:crosses val="autoZero"/>
        <c:auto val="1"/>
        <c:lblAlgn val="ctr"/>
        <c:lblOffset val="100"/>
        <c:noMultiLvlLbl val="0"/>
      </c:catAx>
      <c:valAx>
        <c:axId val="826873480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26878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'Kuva 3.9'!$D$7</c:f>
              <c:strCache>
                <c:ptCount val="1"/>
                <c:pt idx="0">
                  <c:v>Totuus löytyy vain yhdestä uskonnosta, muut uskonnot perustuvat erehdykseen</c:v>
                </c:pt>
              </c:strCache>
            </c:strRef>
          </c:tx>
          <c:spPr>
            <a:solidFill>
              <a:srgbClr val="00AF4C">
                <a:lumMod val="5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3.9'!$C$8:$C$13</c:f>
              <c:strCache>
                <c:ptCount val="6"/>
                <c:pt idx="0">
                  <c:v>Kaikki suomalaiset</c:v>
                </c:pt>
                <c:pt idx="2">
                  <c:v>Uskonnottomat</c:v>
                </c:pt>
                <c:pt idx="3">
                  <c:v>Kulttuurikristityt</c:v>
                </c:pt>
                <c:pt idx="4">
                  <c:v>Etsijät</c:v>
                </c:pt>
                <c:pt idx="5">
                  <c:v>Uskovat</c:v>
                </c:pt>
              </c:strCache>
            </c:strRef>
          </c:cat>
          <c:val>
            <c:numRef>
              <c:f>'Kuva 3.9'!$D$8:$D$13</c:f>
              <c:numCache>
                <c:formatCode>General</c:formatCode>
                <c:ptCount val="6"/>
                <c:pt idx="0">
                  <c:v>5</c:v>
                </c:pt>
                <c:pt idx="2">
                  <c:v>2</c:v>
                </c:pt>
                <c:pt idx="3">
                  <c:v>2</c:v>
                </c:pt>
                <c:pt idx="4">
                  <c:v>7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1B-4691-BDC6-D7FB1416E6FA}"/>
            </c:ext>
          </c:extLst>
        </c:ser>
        <c:ser>
          <c:idx val="1"/>
          <c:order val="1"/>
          <c:tx>
            <c:strRef>
              <c:f>'Kuva 3.9'!$E$7</c:f>
              <c:strCache>
                <c:ptCount val="1"/>
                <c:pt idx="0">
                  <c:v>Monissa uskonnoissa on jossain määrin totuutta, mutta täydellisimpänä totuuden voi löytää yhdestä uskonnosta</c:v>
                </c:pt>
              </c:strCache>
            </c:strRef>
          </c:tx>
          <c:spPr>
            <a:solidFill>
              <a:srgbClr val="00AF4C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3.9'!$C$8:$C$13</c:f>
              <c:strCache>
                <c:ptCount val="6"/>
                <c:pt idx="0">
                  <c:v>Kaikki suomalaiset</c:v>
                </c:pt>
                <c:pt idx="2">
                  <c:v>Uskonnottomat</c:v>
                </c:pt>
                <c:pt idx="3">
                  <c:v>Kulttuurikristityt</c:v>
                </c:pt>
                <c:pt idx="4">
                  <c:v>Etsijät</c:v>
                </c:pt>
                <c:pt idx="5">
                  <c:v>Uskovat</c:v>
                </c:pt>
              </c:strCache>
            </c:strRef>
          </c:cat>
          <c:val>
            <c:numRef>
              <c:f>'Kuva 3.9'!$E$8:$E$13</c:f>
              <c:numCache>
                <c:formatCode>General</c:formatCode>
                <c:ptCount val="6"/>
                <c:pt idx="0">
                  <c:v>15</c:v>
                </c:pt>
                <c:pt idx="2">
                  <c:v>3</c:v>
                </c:pt>
                <c:pt idx="3">
                  <c:v>11</c:v>
                </c:pt>
                <c:pt idx="4">
                  <c:v>18</c:v>
                </c:pt>
                <c:pt idx="5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1B-4691-BDC6-D7FB1416E6FA}"/>
            </c:ext>
          </c:extLst>
        </c:ser>
        <c:ser>
          <c:idx val="2"/>
          <c:order val="2"/>
          <c:tx>
            <c:strRef>
              <c:f>'Kuva 3.9'!$F$7</c:f>
              <c:strCache>
                <c:ptCount val="1"/>
                <c:pt idx="0">
                  <c:v>Kaikki uskonnot ovat yhtä tosia, ja ne opettavat pohjimmiltaan samaa ikuista totuutta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3.9'!$C$8:$C$13</c:f>
              <c:strCache>
                <c:ptCount val="6"/>
                <c:pt idx="0">
                  <c:v>Kaikki suomalaiset</c:v>
                </c:pt>
                <c:pt idx="2">
                  <c:v>Uskonnottomat</c:v>
                </c:pt>
                <c:pt idx="3">
                  <c:v>Kulttuurikristityt</c:v>
                </c:pt>
                <c:pt idx="4">
                  <c:v>Etsijät</c:v>
                </c:pt>
                <c:pt idx="5">
                  <c:v>Uskovat</c:v>
                </c:pt>
              </c:strCache>
            </c:strRef>
          </c:cat>
          <c:val>
            <c:numRef>
              <c:f>'Kuva 3.9'!$F$8:$F$13</c:f>
              <c:numCache>
                <c:formatCode>General</c:formatCode>
                <c:ptCount val="6"/>
                <c:pt idx="0">
                  <c:v>25</c:v>
                </c:pt>
                <c:pt idx="2">
                  <c:v>6</c:v>
                </c:pt>
                <c:pt idx="3">
                  <c:v>31</c:v>
                </c:pt>
                <c:pt idx="4">
                  <c:v>31</c:v>
                </c:pt>
                <c:pt idx="5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1B-4691-BDC6-D7FB1416E6FA}"/>
            </c:ext>
          </c:extLst>
        </c:ser>
        <c:ser>
          <c:idx val="3"/>
          <c:order val="3"/>
          <c:tx>
            <c:strRef>
              <c:f>'Kuva 3.9'!$G$7</c:f>
              <c:strCache>
                <c:ptCount val="1"/>
                <c:pt idx="0">
                  <c:v>Kaikki uskonnot perustuvat epätosiin uskomuksiin, mutta ne edustavat silti tärkeitä inhimillisiä arvoja 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3.9'!$C$8:$C$13</c:f>
              <c:strCache>
                <c:ptCount val="6"/>
                <c:pt idx="0">
                  <c:v>Kaikki suomalaiset</c:v>
                </c:pt>
                <c:pt idx="2">
                  <c:v>Uskonnottomat</c:v>
                </c:pt>
                <c:pt idx="3">
                  <c:v>Kulttuurikristityt</c:v>
                </c:pt>
                <c:pt idx="4">
                  <c:v>Etsijät</c:v>
                </c:pt>
                <c:pt idx="5">
                  <c:v>Uskovat</c:v>
                </c:pt>
              </c:strCache>
            </c:strRef>
          </c:cat>
          <c:val>
            <c:numRef>
              <c:f>'Kuva 3.9'!$G$8:$G$13</c:f>
              <c:numCache>
                <c:formatCode>General</c:formatCode>
                <c:ptCount val="6"/>
                <c:pt idx="0">
                  <c:v>29</c:v>
                </c:pt>
                <c:pt idx="2">
                  <c:v>45</c:v>
                </c:pt>
                <c:pt idx="3">
                  <c:v>34</c:v>
                </c:pt>
                <c:pt idx="4">
                  <c:v>29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1B-4691-BDC6-D7FB1416E6FA}"/>
            </c:ext>
          </c:extLst>
        </c:ser>
        <c:ser>
          <c:idx val="4"/>
          <c:order val="4"/>
          <c:tx>
            <c:strRef>
              <c:f>'Kuva 3.9'!$H$7</c:f>
              <c:strCache>
                <c:ptCount val="1"/>
                <c:pt idx="0">
                  <c:v>Kaikki uskonnot perustuvat epätosiin uskomuksiin, ja niistä on ihmisille suoranaista haittaa</c:v>
                </c:pt>
              </c:strCache>
            </c:strRef>
          </c:tx>
          <c:spPr>
            <a:solidFill>
              <a:srgbClr val="BD32BA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3.9'!$C$8:$C$13</c:f>
              <c:strCache>
                <c:ptCount val="6"/>
                <c:pt idx="0">
                  <c:v>Kaikki suomalaiset</c:v>
                </c:pt>
                <c:pt idx="2">
                  <c:v>Uskonnottomat</c:v>
                </c:pt>
                <c:pt idx="3">
                  <c:v>Kulttuurikristityt</c:v>
                </c:pt>
                <c:pt idx="4">
                  <c:v>Etsijät</c:v>
                </c:pt>
                <c:pt idx="5">
                  <c:v>Uskovat</c:v>
                </c:pt>
              </c:strCache>
            </c:strRef>
          </c:cat>
          <c:val>
            <c:numRef>
              <c:f>'Kuva 3.9'!$H$8:$H$13</c:f>
              <c:numCache>
                <c:formatCode>General</c:formatCode>
                <c:ptCount val="6"/>
                <c:pt idx="0">
                  <c:v>12</c:v>
                </c:pt>
                <c:pt idx="2">
                  <c:v>35</c:v>
                </c:pt>
                <c:pt idx="3">
                  <c:v>6</c:v>
                </c:pt>
                <c:pt idx="4">
                  <c:v>7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1B-4691-BDC6-D7FB1416E6FA}"/>
            </c:ext>
          </c:extLst>
        </c:ser>
        <c:ser>
          <c:idx val="5"/>
          <c:order val="5"/>
          <c:tx>
            <c:strRef>
              <c:f>'Kuva 3.9'!$I$7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3.9'!$C$8:$C$13</c:f>
              <c:strCache>
                <c:ptCount val="6"/>
                <c:pt idx="0">
                  <c:v>Kaikki suomalaiset</c:v>
                </c:pt>
                <c:pt idx="2">
                  <c:v>Uskonnottomat</c:v>
                </c:pt>
                <c:pt idx="3">
                  <c:v>Kulttuurikristityt</c:v>
                </c:pt>
                <c:pt idx="4">
                  <c:v>Etsijät</c:v>
                </c:pt>
                <c:pt idx="5">
                  <c:v>Uskovat</c:v>
                </c:pt>
              </c:strCache>
            </c:strRef>
          </c:cat>
          <c:val>
            <c:numRef>
              <c:f>'Kuva 3.9'!$I$8:$I$13</c:f>
              <c:numCache>
                <c:formatCode>General</c:formatCode>
                <c:ptCount val="6"/>
                <c:pt idx="0">
                  <c:v>14</c:v>
                </c:pt>
                <c:pt idx="2">
                  <c:v>8</c:v>
                </c:pt>
                <c:pt idx="3">
                  <c:v>16</c:v>
                </c:pt>
                <c:pt idx="4">
                  <c:v>8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11B-4691-BDC6-D7FB1416E6F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434104056"/>
        <c:axId val="434104384"/>
      </c:barChart>
      <c:catAx>
        <c:axId val="434104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384"/>
        <c:crosses val="autoZero"/>
        <c:auto val="1"/>
        <c:lblAlgn val="ctr"/>
        <c:lblOffset val="100"/>
        <c:noMultiLvlLbl val="0"/>
      </c:catAx>
      <c:valAx>
        <c:axId val="434104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34104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3547796027561226E-2"/>
          <c:y val="0.48455260515584264"/>
          <c:w val="0.88969779434219542"/>
          <c:h val="0.458739901915660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'Kuva 4.13'!$D$8</c:f>
              <c:strCache>
                <c:ptCount val="1"/>
                <c:pt idx="0">
                  <c:v>1999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4.13'!$C$9:$C$19</c:f>
              <c:strCache>
                <c:ptCount val="11"/>
                <c:pt idx="0">
                  <c:v>Palmusunnuntai </c:v>
                </c:pt>
                <c:pt idx="1">
                  <c:v>Itsenäisyyspäivä 6. joulukuuta</c:v>
                </c:pt>
                <c:pt idx="2">
                  <c:v>Mikkelinpäivä </c:v>
                </c:pt>
                <c:pt idx="3">
                  <c:v>1. pääsiäispäivä </c:v>
                </c:pt>
                <c:pt idx="4">
                  <c:v>Helluntaipäivä </c:v>
                </c:pt>
                <c:pt idx="5">
                  <c:v>Jouluyö</c:v>
                </c:pt>
                <c:pt idx="6">
                  <c:v>Pyhäinpäivä </c:v>
                </c:pt>
                <c:pt idx="7">
                  <c:v>Joulupäivä </c:v>
                </c:pt>
                <c:pt idx="8">
                  <c:v>1. adventtisunnuntai </c:v>
                </c:pt>
                <c:pt idx="9">
                  <c:v>Kiirastorstai </c:v>
                </c:pt>
                <c:pt idx="10">
                  <c:v>Jouluaatto </c:v>
                </c:pt>
              </c:strCache>
            </c:strRef>
          </c:cat>
          <c:val>
            <c:numRef>
              <c:f>'Kuva 4.13'!$D$9:$D$19</c:f>
              <c:numCache>
                <c:formatCode>#,##0</c:formatCode>
                <c:ptCount val="11"/>
                <c:pt idx="0">
                  <c:v>78200</c:v>
                </c:pt>
                <c:pt idx="1">
                  <c:v>95900</c:v>
                </c:pt>
                <c:pt idx="2">
                  <c:v>106200</c:v>
                </c:pt>
                <c:pt idx="3">
                  <c:v>89600</c:v>
                </c:pt>
                <c:pt idx="4">
                  <c:v>92400</c:v>
                </c:pt>
                <c:pt idx="5">
                  <c:v>86100</c:v>
                </c:pt>
                <c:pt idx="6">
                  <c:v>140000</c:v>
                </c:pt>
                <c:pt idx="7">
                  <c:v>204400</c:v>
                </c:pt>
                <c:pt idx="8">
                  <c:v>189700</c:v>
                </c:pt>
                <c:pt idx="9">
                  <c:v>129800</c:v>
                </c:pt>
                <c:pt idx="10">
                  <c:v>502200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43-4DD4-9DF0-6B0C9086E44B}"/>
            </c:ext>
          </c:extLst>
        </c:ser>
        <c:ser>
          <c:idx val="1"/>
          <c:order val="1"/>
          <c:tx>
            <c:strRef>
              <c:f>'Kuva 4.13'!$E$8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4.13'!$C$9:$C$19</c:f>
              <c:strCache>
                <c:ptCount val="11"/>
                <c:pt idx="0">
                  <c:v>Palmusunnuntai </c:v>
                </c:pt>
                <c:pt idx="1">
                  <c:v>Itsenäisyyspäivä 6. joulukuuta</c:v>
                </c:pt>
                <c:pt idx="2">
                  <c:v>Mikkelinpäivä </c:v>
                </c:pt>
                <c:pt idx="3">
                  <c:v>1. pääsiäispäivä </c:v>
                </c:pt>
                <c:pt idx="4">
                  <c:v>Helluntaipäivä </c:v>
                </c:pt>
                <c:pt idx="5">
                  <c:v>Jouluyö</c:v>
                </c:pt>
                <c:pt idx="6">
                  <c:v>Pyhäinpäivä </c:v>
                </c:pt>
                <c:pt idx="7">
                  <c:v>Joulupäivä </c:v>
                </c:pt>
                <c:pt idx="8">
                  <c:v>1. adventtisunnuntai </c:v>
                </c:pt>
                <c:pt idx="9">
                  <c:v>Kiirastorstai </c:v>
                </c:pt>
                <c:pt idx="10">
                  <c:v>Jouluaatto </c:v>
                </c:pt>
              </c:strCache>
            </c:strRef>
          </c:cat>
          <c:val>
            <c:numRef>
              <c:f>'Kuva 4.13'!$E$9:$E$19</c:f>
              <c:numCache>
                <c:formatCode>#,##0</c:formatCode>
                <c:ptCount val="11"/>
                <c:pt idx="0">
                  <c:v>67500</c:v>
                </c:pt>
                <c:pt idx="1">
                  <c:v>65600</c:v>
                </c:pt>
                <c:pt idx="2">
                  <c:v>72300</c:v>
                </c:pt>
                <c:pt idx="3">
                  <c:v>64100</c:v>
                </c:pt>
                <c:pt idx="4">
                  <c:v>71000</c:v>
                </c:pt>
                <c:pt idx="5">
                  <c:v>72700</c:v>
                </c:pt>
                <c:pt idx="6">
                  <c:v>108500</c:v>
                </c:pt>
                <c:pt idx="7">
                  <c:v>93370</c:v>
                </c:pt>
                <c:pt idx="8">
                  <c:v>128800</c:v>
                </c:pt>
                <c:pt idx="9">
                  <c:v>106400</c:v>
                </c:pt>
                <c:pt idx="10">
                  <c:v>345000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43-4DD4-9DF0-6B0C9086E44B}"/>
            </c:ext>
          </c:extLst>
        </c:ser>
        <c:ser>
          <c:idx val="2"/>
          <c:order val="2"/>
          <c:tx>
            <c:strRef>
              <c:f>'Kuva 4.13'!$F$8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4.13'!$C$9:$C$19</c:f>
              <c:strCache>
                <c:ptCount val="11"/>
                <c:pt idx="0">
                  <c:v>Palmusunnuntai </c:v>
                </c:pt>
                <c:pt idx="1">
                  <c:v>Itsenäisyyspäivä 6. joulukuuta</c:v>
                </c:pt>
                <c:pt idx="2">
                  <c:v>Mikkelinpäivä </c:v>
                </c:pt>
                <c:pt idx="3">
                  <c:v>1. pääsiäispäivä </c:v>
                </c:pt>
                <c:pt idx="4">
                  <c:v>Helluntaipäivä </c:v>
                </c:pt>
                <c:pt idx="5">
                  <c:v>Jouluyö</c:v>
                </c:pt>
                <c:pt idx="6">
                  <c:v>Pyhäinpäivä </c:v>
                </c:pt>
                <c:pt idx="7">
                  <c:v>Joulupäivä </c:v>
                </c:pt>
                <c:pt idx="8">
                  <c:v>1. adventtisunnuntai </c:v>
                </c:pt>
                <c:pt idx="9">
                  <c:v>Kiirastorstai </c:v>
                </c:pt>
                <c:pt idx="10">
                  <c:v>Jouluaatto </c:v>
                </c:pt>
              </c:strCache>
            </c:strRef>
          </c:cat>
          <c:val>
            <c:numRef>
              <c:f>'Kuva 4.13'!$F$9:$F$19</c:f>
              <c:numCache>
                <c:formatCode>#,##0</c:formatCode>
                <c:ptCount val="11"/>
                <c:pt idx="0">
                  <c:v>45200</c:v>
                </c:pt>
                <c:pt idx="1">
                  <c:v>48070</c:v>
                </c:pt>
                <c:pt idx="2">
                  <c:v>51290</c:v>
                </c:pt>
                <c:pt idx="3">
                  <c:v>63140</c:v>
                </c:pt>
                <c:pt idx="4">
                  <c:v>67620</c:v>
                </c:pt>
                <c:pt idx="6">
                  <c:v>84480</c:v>
                </c:pt>
                <c:pt idx="7">
                  <c:v>88100</c:v>
                </c:pt>
                <c:pt idx="8">
                  <c:v>101080</c:v>
                </c:pt>
                <c:pt idx="9">
                  <c:v>125320</c:v>
                </c:pt>
                <c:pt idx="10">
                  <c:v>199990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43-4DD4-9DF0-6B0C9086E44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920857264"/>
        <c:axId val="920862840"/>
      </c:barChart>
      <c:catAx>
        <c:axId val="92085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0862840"/>
        <c:crosses val="autoZero"/>
        <c:auto val="1"/>
        <c:lblAlgn val="ctr"/>
        <c:lblOffset val="100"/>
        <c:noMultiLvlLbl val="0"/>
      </c:catAx>
      <c:valAx>
        <c:axId val="920862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20857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794716150945948"/>
          <c:y val="1.4222221425877365E-2"/>
          <c:w val="0.81875550602260228"/>
          <c:h val="0.8376579338494245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'Kuva 7.3'!$C$7:$C$8</c:f>
              <c:strCache>
                <c:ptCount val="2"/>
                <c:pt idx="0">
                  <c:v>Kyllä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7.3'!$B$9:$B$25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7.3'!$C$9:$C$25</c:f>
              <c:numCache>
                <c:formatCode>General</c:formatCode>
                <c:ptCount val="17"/>
                <c:pt idx="0">
                  <c:v>38</c:v>
                </c:pt>
                <c:pt idx="2" formatCode="0">
                  <c:v>42.6</c:v>
                </c:pt>
                <c:pt idx="3" formatCode="0">
                  <c:v>65.5</c:v>
                </c:pt>
                <c:pt idx="4" formatCode="0">
                  <c:v>58.8</c:v>
                </c:pt>
                <c:pt idx="5" formatCode="0">
                  <c:v>39.6</c:v>
                </c:pt>
                <c:pt idx="6" formatCode="0">
                  <c:v>25.8</c:v>
                </c:pt>
                <c:pt idx="7" formatCode="0">
                  <c:v>22.3</c:v>
                </c:pt>
                <c:pt idx="10" formatCode="0">
                  <c:v>33.300000000000004</c:v>
                </c:pt>
                <c:pt idx="11" formatCode="0">
                  <c:v>51.6</c:v>
                </c:pt>
                <c:pt idx="12" formatCode="0">
                  <c:v>42.1</c:v>
                </c:pt>
                <c:pt idx="13" formatCode="0">
                  <c:v>27.200000000000003</c:v>
                </c:pt>
                <c:pt idx="14" formatCode="0">
                  <c:v>21.8</c:v>
                </c:pt>
                <c:pt idx="15" formatCode="0">
                  <c:v>27.6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C2-4CD7-98F2-D583D68F3C1A}"/>
            </c:ext>
          </c:extLst>
        </c:ser>
        <c:ser>
          <c:idx val="1"/>
          <c:order val="1"/>
          <c:tx>
            <c:strRef>
              <c:f>'Kuva 7.3'!$D$7:$D$8</c:f>
              <c:strCache>
                <c:ptCount val="2"/>
                <c:pt idx="0">
                  <c:v>En</c:v>
                </c:pt>
              </c:strCache>
            </c:strRef>
          </c:tx>
          <c:spPr>
            <a:solidFill>
              <a:srgbClr val="F0AB3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7.3'!$B$9:$B$25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7.3'!$D$9:$D$25</c:f>
              <c:numCache>
                <c:formatCode>General</c:formatCode>
                <c:ptCount val="17"/>
                <c:pt idx="0">
                  <c:v>40</c:v>
                </c:pt>
                <c:pt idx="2" formatCode="0">
                  <c:v>37.5</c:v>
                </c:pt>
                <c:pt idx="3" formatCode="0">
                  <c:v>19.600000000000001</c:v>
                </c:pt>
                <c:pt idx="4" formatCode="0">
                  <c:v>24.3</c:v>
                </c:pt>
                <c:pt idx="5" formatCode="0">
                  <c:v>41</c:v>
                </c:pt>
                <c:pt idx="6" formatCode="0">
                  <c:v>54</c:v>
                </c:pt>
                <c:pt idx="7" formatCode="0">
                  <c:v>50.2</c:v>
                </c:pt>
                <c:pt idx="10" formatCode="0">
                  <c:v>41.6</c:v>
                </c:pt>
                <c:pt idx="11" formatCode="0">
                  <c:v>26.400000000000002</c:v>
                </c:pt>
                <c:pt idx="12" formatCode="0">
                  <c:v>34.599999999999994</c:v>
                </c:pt>
                <c:pt idx="13" formatCode="0">
                  <c:v>49.1</c:v>
                </c:pt>
                <c:pt idx="14" formatCode="0">
                  <c:v>50.7</c:v>
                </c:pt>
                <c:pt idx="15" formatCode="0">
                  <c:v>43.4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C2-4CD7-98F2-D583D68F3C1A}"/>
            </c:ext>
          </c:extLst>
        </c:ser>
        <c:ser>
          <c:idx val="2"/>
          <c:order val="2"/>
          <c:tx>
            <c:strRef>
              <c:f>'Kuva 7.3'!$E$7:$E$8</c:f>
              <c:strCache>
                <c:ptCount val="2"/>
                <c:pt idx="0">
                  <c:v>En osaa sanoa</c:v>
                </c:pt>
              </c:strCache>
            </c:strRef>
          </c:tx>
          <c:spPr>
            <a:solidFill>
              <a:srgbClr val="FFD60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7.3'!$B$9:$B$25</c:f>
              <c:strCache>
                <c:ptCount val="17"/>
                <c:pt idx="0">
                  <c:v>Yhteensä</c:v>
                </c:pt>
                <c:pt idx="2">
                  <c:v>Kaikki naiset</c:v>
                </c:pt>
                <c:pt idx="3">
                  <c:v>70–79 vuotta</c:v>
                </c:pt>
                <c:pt idx="4">
                  <c:v>55–69 vuotta</c:v>
                </c:pt>
                <c:pt idx="5">
                  <c:v>40–54 vuotta</c:v>
                </c:pt>
                <c:pt idx="6">
                  <c:v>30–39 vuotta</c:v>
                </c:pt>
                <c:pt idx="7">
                  <c:v>15–29 vuotta</c:v>
                </c:pt>
                <c:pt idx="8">
                  <c:v>Naiset</c:v>
                </c:pt>
                <c:pt idx="10">
                  <c:v>Kaikki miehet</c:v>
                </c:pt>
                <c:pt idx="11">
                  <c:v>70–79 vuotta</c:v>
                </c:pt>
                <c:pt idx="12">
                  <c:v>55–69 vuotta</c:v>
                </c:pt>
                <c:pt idx="13">
                  <c:v>40–54 vuotta</c:v>
                </c:pt>
                <c:pt idx="14">
                  <c:v>30–39 vuotta</c:v>
                </c:pt>
                <c:pt idx="15">
                  <c:v>15–29 vuotta</c:v>
                </c:pt>
                <c:pt idx="16">
                  <c:v>Miehet</c:v>
                </c:pt>
              </c:strCache>
            </c:strRef>
          </c:cat>
          <c:val>
            <c:numRef>
              <c:f>'Kuva 7.3'!$E$9:$E$25</c:f>
              <c:numCache>
                <c:formatCode>General</c:formatCode>
                <c:ptCount val="17"/>
                <c:pt idx="0">
                  <c:v>22</c:v>
                </c:pt>
                <c:pt idx="2" formatCode="0">
                  <c:v>19.900000000000002</c:v>
                </c:pt>
                <c:pt idx="3" formatCode="0">
                  <c:v>14.899999999999999</c:v>
                </c:pt>
                <c:pt idx="4" formatCode="0">
                  <c:v>16.900000000000002</c:v>
                </c:pt>
                <c:pt idx="5" formatCode="0">
                  <c:v>19.2</c:v>
                </c:pt>
                <c:pt idx="6" formatCode="0">
                  <c:v>20.200000000000003</c:v>
                </c:pt>
                <c:pt idx="7" formatCode="0">
                  <c:v>27.500000000000004</c:v>
                </c:pt>
                <c:pt idx="10" formatCode="0">
                  <c:v>25.1</c:v>
                </c:pt>
                <c:pt idx="11" formatCode="0">
                  <c:v>22.1</c:v>
                </c:pt>
                <c:pt idx="12" formatCode="0">
                  <c:v>23.3</c:v>
                </c:pt>
                <c:pt idx="13" formatCode="0">
                  <c:v>23.599999999999998</c:v>
                </c:pt>
                <c:pt idx="14" formatCode="0">
                  <c:v>27.500000000000004</c:v>
                </c:pt>
                <c:pt idx="15" formatCode="0">
                  <c:v>28.999999999999996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C2-4CD7-98F2-D583D68F3C1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642088488"/>
        <c:axId val="642082912"/>
      </c:barChart>
      <c:catAx>
        <c:axId val="642088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2912"/>
        <c:crosses val="autoZero"/>
        <c:auto val="1"/>
        <c:lblAlgn val="ctr"/>
        <c:lblOffset val="100"/>
        <c:noMultiLvlLbl val="0"/>
      </c:catAx>
      <c:valAx>
        <c:axId val="642082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42088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'Kuva 3.3'!$D$6</c:f>
              <c:strCache>
                <c:ptCount val="1"/>
                <c:pt idx="0">
                  <c:v>1940–49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3.3'!$C$7:$C$10</c:f>
              <c:strCache>
                <c:ptCount val="4"/>
                <c:pt idx="0">
                  <c:v>Uskovat</c:v>
                </c:pt>
                <c:pt idx="1">
                  <c:v>Kulttuurikristityt</c:v>
                </c:pt>
                <c:pt idx="2">
                  <c:v>Uskonnottomat</c:v>
                </c:pt>
                <c:pt idx="3">
                  <c:v>Etsijät</c:v>
                </c:pt>
              </c:strCache>
            </c:strRef>
          </c:cat>
          <c:val>
            <c:numRef>
              <c:f>'Kuva 3.3'!$D$7:$D$10</c:f>
              <c:numCache>
                <c:formatCode>General</c:formatCode>
                <c:ptCount val="4"/>
                <c:pt idx="0">
                  <c:v>39</c:v>
                </c:pt>
                <c:pt idx="1">
                  <c:v>39</c:v>
                </c:pt>
                <c:pt idx="2">
                  <c:v>9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E1-493F-93AE-F8038114780D}"/>
            </c:ext>
          </c:extLst>
        </c:ser>
        <c:ser>
          <c:idx val="1"/>
          <c:order val="1"/>
          <c:tx>
            <c:strRef>
              <c:f>'Kuva 3.3'!$E$6</c:f>
              <c:strCache>
                <c:ptCount val="1"/>
                <c:pt idx="0">
                  <c:v>1950–64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3.3'!$C$7:$C$10</c:f>
              <c:strCache>
                <c:ptCount val="4"/>
                <c:pt idx="0">
                  <c:v>Uskovat</c:v>
                </c:pt>
                <c:pt idx="1">
                  <c:v>Kulttuurikristityt</c:v>
                </c:pt>
                <c:pt idx="2">
                  <c:v>Uskonnottomat</c:v>
                </c:pt>
                <c:pt idx="3">
                  <c:v>Etsijät</c:v>
                </c:pt>
              </c:strCache>
            </c:strRef>
          </c:cat>
          <c:val>
            <c:numRef>
              <c:f>'Kuva 3.3'!$E$7:$E$10</c:f>
              <c:numCache>
                <c:formatCode>General</c:formatCode>
                <c:ptCount val="4"/>
                <c:pt idx="0">
                  <c:v>32</c:v>
                </c:pt>
                <c:pt idx="1">
                  <c:v>37</c:v>
                </c:pt>
                <c:pt idx="2">
                  <c:v>15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E1-493F-93AE-F8038114780D}"/>
            </c:ext>
          </c:extLst>
        </c:ser>
        <c:ser>
          <c:idx val="2"/>
          <c:order val="2"/>
          <c:tx>
            <c:strRef>
              <c:f>'Kuva 3.3'!$F$6</c:f>
              <c:strCache>
                <c:ptCount val="1"/>
                <c:pt idx="0">
                  <c:v>1965–79 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3.3'!$C$7:$C$10</c:f>
              <c:strCache>
                <c:ptCount val="4"/>
                <c:pt idx="0">
                  <c:v>Uskovat</c:v>
                </c:pt>
                <c:pt idx="1">
                  <c:v>Kulttuurikristityt</c:v>
                </c:pt>
                <c:pt idx="2">
                  <c:v>Uskonnottomat</c:v>
                </c:pt>
                <c:pt idx="3">
                  <c:v>Etsijät</c:v>
                </c:pt>
              </c:strCache>
            </c:strRef>
          </c:cat>
          <c:val>
            <c:numRef>
              <c:f>'Kuva 3.3'!$F$7:$F$10</c:f>
              <c:numCache>
                <c:formatCode>General</c:formatCode>
                <c:ptCount val="4"/>
                <c:pt idx="0">
                  <c:v>24</c:v>
                </c:pt>
                <c:pt idx="1">
                  <c:v>37</c:v>
                </c:pt>
                <c:pt idx="2">
                  <c:v>27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E1-493F-93AE-F8038114780D}"/>
            </c:ext>
          </c:extLst>
        </c:ser>
        <c:ser>
          <c:idx val="3"/>
          <c:order val="3"/>
          <c:tx>
            <c:strRef>
              <c:f>'Kuva 3.3'!$G$6</c:f>
              <c:strCache>
                <c:ptCount val="1"/>
                <c:pt idx="0">
                  <c:v>1980–89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3.3'!$C$7:$C$10</c:f>
              <c:strCache>
                <c:ptCount val="4"/>
                <c:pt idx="0">
                  <c:v>Uskovat</c:v>
                </c:pt>
                <c:pt idx="1">
                  <c:v>Kulttuurikristityt</c:v>
                </c:pt>
                <c:pt idx="2">
                  <c:v>Uskonnottomat</c:v>
                </c:pt>
                <c:pt idx="3">
                  <c:v>Etsijät</c:v>
                </c:pt>
              </c:strCache>
            </c:strRef>
          </c:cat>
          <c:val>
            <c:numRef>
              <c:f>'Kuva 3.3'!$G$7:$G$10</c:f>
              <c:numCache>
                <c:formatCode>General</c:formatCode>
                <c:ptCount val="4"/>
                <c:pt idx="0">
                  <c:v>27</c:v>
                </c:pt>
                <c:pt idx="1">
                  <c:v>23</c:v>
                </c:pt>
                <c:pt idx="2">
                  <c:v>34</c:v>
                </c:pt>
                <c:pt idx="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E1-493F-93AE-F8038114780D}"/>
            </c:ext>
          </c:extLst>
        </c:ser>
        <c:ser>
          <c:idx val="4"/>
          <c:order val="4"/>
          <c:tx>
            <c:strRef>
              <c:f>'Kuva 3.3'!$H$6</c:f>
              <c:strCache>
                <c:ptCount val="1"/>
                <c:pt idx="0">
                  <c:v>1990–04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3.3'!$C$7:$C$10</c:f>
              <c:strCache>
                <c:ptCount val="4"/>
                <c:pt idx="0">
                  <c:v>Uskovat</c:v>
                </c:pt>
                <c:pt idx="1">
                  <c:v>Kulttuurikristityt</c:v>
                </c:pt>
                <c:pt idx="2">
                  <c:v>Uskonnottomat</c:v>
                </c:pt>
                <c:pt idx="3">
                  <c:v>Etsijät</c:v>
                </c:pt>
              </c:strCache>
            </c:strRef>
          </c:cat>
          <c:val>
            <c:numRef>
              <c:f>'Kuva 3.3'!$H$7:$H$10</c:f>
              <c:numCache>
                <c:formatCode>General</c:formatCode>
                <c:ptCount val="4"/>
                <c:pt idx="0">
                  <c:v>25</c:v>
                </c:pt>
                <c:pt idx="1">
                  <c:v>31</c:v>
                </c:pt>
                <c:pt idx="2">
                  <c:v>34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CE1-493F-93AE-F8038114780D}"/>
            </c:ext>
          </c:extLst>
        </c:ser>
        <c:ser>
          <c:idx val="5"/>
          <c:order val="5"/>
          <c:tx>
            <c:strRef>
              <c:f>'Kuva 3.3'!$I$6</c:f>
              <c:strCache>
                <c:ptCount val="1"/>
                <c:pt idx="0">
                  <c:v>Yhteensä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3.3'!$C$7:$C$10</c:f>
              <c:strCache>
                <c:ptCount val="4"/>
                <c:pt idx="0">
                  <c:v>Uskovat</c:v>
                </c:pt>
                <c:pt idx="1">
                  <c:v>Kulttuurikristityt</c:v>
                </c:pt>
                <c:pt idx="2">
                  <c:v>Uskonnottomat</c:v>
                </c:pt>
                <c:pt idx="3">
                  <c:v>Etsijät</c:v>
                </c:pt>
              </c:strCache>
            </c:strRef>
          </c:cat>
          <c:val>
            <c:numRef>
              <c:f>'Kuva 3.3'!$I$7:$I$10</c:f>
              <c:numCache>
                <c:formatCode>General</c:formatCode>
                <c:ptCount val="4"/>
                <c:pt idx="0">
                  <c:v>29</c:v>
                </c:pt>
                <c:pt idx="1">
                  <c:v>34</c:v>
                </c:pt>
                <c:pt idx="2">
                  <c:v>24</c:v>
                </c:pt>
                <c:pt idx="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CE1-493F-93AE-F803811478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54966304"/>
        <c:axId val="954968600"/>
      </c:barChart>
      <c:catAx>
        <c:axId val="95496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54968600"/>
        <c:crosses val="autoZero"/>
        <c:auto val="1"/>
        <c:lblAlgn val="ctr"/>
        <c:lblOffset val="100"/>
        <c:noMultiLvlLbl val="0"/>
      </c:catAx>
      <c:valAx>
        <c:axId val="95496860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954966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'3.3 painolla'!$C$103</c:f>
              <c:strCache>
                <c:ptCount val="1"/>
                <c:pt idx="0">
                  <c:v>1940–49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'3.3 painolla'!$B$104:$B$107</c:f>
              <c:strCache>
                <c:ptCount val="4"/>
                <c:pt idx="0">
                  <c:v>Uskovat</c:v>
                </c:pt>
                <c:pt idx="1">
                  <c:v>Kulttuurikristityt</c:v>
                </c:pt>
                <c:pt idx="2">
                  <c:v>Uskonnottomat</c:v>
                </c:pt>
                <c:pt idx="3">
                  <c:v>Etsijät</c:v>
                </c:pt>
              </c:strCache>
            </c:strRef>
          </c:cat>
          <c:val>
            <c:numRef>
              <c:f>'3.3 painolla'!$C$104:$C$107</c:f>
              <c:numCache>
                <c:formatCode>0</c:formatCode>
                <c:ptCount val="4"/>
                <c:pt idx="0">
                  <c:v>42.105263157894733</c:v>
                </c:pt>
                <c:pt idx="1">
                  <c:v>42.105263157894733</c:v>
                </c:pt>
                <c:pt idx="2">
                  <c:v>15.789473684210526</c:v>
                </c:pt>
                <c:pt idx="3">
                  <c:v>21.052631578947366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88-4848-90BC-43768ED10860}"/>
            </c:ext>
          </c:extLst>
        </c:ser>
        <c:ser>
          <c:idx val="1"/>
          <c:order val="1"/>
          <c:tx>
            <c:strRef>
              <c:f>'3.3 painolla'!$D$103</c:f>
              <c:strCache>
                <c:ptCount val="1"/>
                <c:pt idx="0">
                  <c:v>1950–64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'3.3 painolla'!$B$104:$B$107</c:f>
              <c:strCache>
                <c:ptCount val="4"/>
                <c:pt idx="0">
                  <c:v>Uskovat</c:v>
                </c:pt>
                <c:pt idx="1">
                  <c:v>Kulttuurikristityt</c:v>
                </c:pt>
                <c:pt idx="2">
                  <c:v>Uskonnottomat</c:v>
                </c:pt>
                <c:pt idx="3">
                  <c:v>Etsijät</c:v>
                </c:pt>
              </c:strCache>
            </c:strRef>
          </c:cat>
          <c:val>
            <c:numRef>
              <c:f>'3.3 painolla'!$D$104:$D$107</c:f>
              <c:numCache>
                <c:formatCode>0</c:formatCode>
                <c:ptCount val="4"/>
                <c:pt idx="0">
                  <c:v>39.024390243902438</c:v>
                </c:pt>
                <c:pt idx="1">
                  <c:v>36.585365853658537</c:v>
                </c:pt>
                <c:pt idx="2">
                  <c:v>17.073170731707318</c:v>
                </c:pt>
                <c:pt idx="3">
                  <c:v>26.190476190476193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88-4848-90BC-43768ED10860}"/>
            </c:ext>
          </c:extLst>
        </c:ser>
        <c:ser>
          <c:idx val="2"/>
          <c:order val="2"/>
          <c:tx>
            <c:strRef>
              <c:f>'3.3 painolla'!$E$103</c:f>
              <c:strCache>
                <c:ptCount val="1"/>
                <c:pt idx="0">
                  <c:v>1965–79 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'3.3 painolla'!$B$104:$B$107</c:f>
              <c:strCache>
                <c:ptCount val="4"/>
                <c:pt idx="0">
                  <c:v>Uskovat</c:v>
                </c:pt>
                <c:pt idx="1">
                  <c:v>Kulttuurikristityt</c:v>
                </c:pt>
                <c:pt idx="2">
                  <c:v>Uskonnottomat</c:v>
                </c:pt>
                <c:pt idx="3">
                  <c:v>Etsijät</c:v>
                </c:pt>
              </c:strCache>
            </c:strRef>
          </c:cat>
          <c:val>
            <c:numRef>
              <c:f>'3.3 painolla'!$E$104:$E$107</c:f>
              <c:numCache>
                <c:formatCode>0</c:formatCode>
                <c:ptCount val="4"/>
                <c:pt idx="0">
                  <c:v>17.5</c:v>
                </c:pt>
                <c:pt idx="1">
                  <c:v>26.829268292682929</c:v>
                </c:pt>
                <c:pt idx="2">
                  <c:v>29.268292682926827</c:v>
                </c:pt>
                <c:pt idx="3">
                  <c:v>26.829268292682929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88-4848-90BC-43768ED10860}"/>
            </c:ext>
          </c:extLst>
        </c:ser>
        <c:ser>
          <c:idx val="3"/>
          <c:order val="3"/>
          <c:tx>
            <c:strRef>
              <c:f>'3.3 painolla'!$F$103</c:f>
              <c:strCache>
                <c:ptCount val="1"/>
                <c:pt idx="0">
                  <c:v>1980–89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'3.3 painolla'!$B$104:$B$107</c:f>
              <c:strCache>
                <c:ptCount val="4"/>
                <c:pt idx="0">
                  <c:v>Uskovat</c:v>
                </c:pt>
                <c:pt idx="1">
                  <c:v>Kulttuurikristityt</c:v>
                </c:pt>
                <c:pt idx="2">
                  <c:v>Uskonnottomat</c:v>
                </c:pt>
                <c:pt idx="3">
                  <c:v>Etsijät</c:v>
                </c:pt>
              </c:strCache>
            </c:strRef>
          </c:cat>
          <c:val>
            <c:numRef>
              <c:f>'3.3 painolla'!$F$104:$F$107</c:f>
              <c:numCache>
                <c:formatCode>0</c:formatCode>
                <c:ptCount val="4"/>
                <c:pt idx="0">
                  <c:v>25</c:v>
                </c:pt>
                <c:pt idx="1">
                  <c:v>20.512820512820511</c:v>
                </c:pt>
                <c:pt idx="2">
                  <c:v>33.333333333333329</c:v>
                </c:pt>
                <c:pt idx="3">
                  <c:v>27.500000000000004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88-4848-90BC-43768ED10860}"/>
            </c:ext>
          </c:extLst>
        </c:ser>
        <c:ser>
          <c:idx val="4"/>
          <c:order val="4"/>
          <c:tx>
            <c:strRef>
              <c:f>'3.3 painolla'!$G$103</c:f>
              <c:strCache>
                <c:ptCount val="1"/>
                <c:pt idx="0">
                  <c:v>1990–04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'3.3 painolla'!$B$104:$B$107</c:f>
              <c:strCache>
                <c:ptCount val="4"/>
                <c:pt idx="0">
                  <c:v>Uskovat</c:v>
                </c:pt>
                <c:pt idx="1">
                  <c:v>Kulttuurikristityt</c:v>
                </c:pt>
                <c:pt idx="2">
                  <c:v>Uskonnottomat</c:v>
                </c:pt>
                <c:pt idx="3">
                  <c:v>Etsijät</c:v>
                </c:pt>
              </c:strCache>
            </c:strRef>
          </c:cat>
          <c:val>
            <c:numRef>
              <c:f>'3.3 painolla'!$G$104:$G$107</c:f>
              <c:numCache>
                <c:formatCode>0</c:formatCode>
                <c:ptCount val="4"/>
                <c:pt idx="0">
                  <c:v>31.481481481481481</c:v>
                </c:pt>
                <c:pt idx="1">
                  <c:v>25.925925925925924</c:v>
                </c:pt>
                <c:pt idx="2">
                  <c:v>35.849056603773583</c:v>
                </c:pt>
                <c:pt idx="3">
                  <c:v>16.981132075471699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88-4848-90BC-43768ED10860}"/>
            </c:ext>
          </c:extLst>
        </c:ser>
        <c:ser>
          <c:idx val="5"/>
          <c:order val="5"/>
          <c:tx>
            <c:strRef>
              <c:f>'3.3 painolla'!$H$103</c:f>
              <c:strCache>
                <c:ptCount val="1"/>
                <c:pt idx="0">
                  <c:v>Yhteensä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'3.3 painolla'!$B$104:$B$107</c:f>
              <c:strCache>
                <c:ptCount val="4"/>
                <c:pt idx="0">
                  <c:v>Uskovat</c:v>
                </c:pt>
                <c:pt idx="1">
                  <c:v>Kulttuurikristityt</c:v>
                </c:pt>
                <c:pt idx="2">
                  <c:v>Uskonnottomat</c:v>
                </c:pt>
                <c:pt idx="3">
                  <c:v>Etsijät</c:v>
                </c:pt>
              </c:strCache>
            </c:strRef>
          </c:cat>
          <c:val>
            <c:numRef>
              <c:f>'3.3 painolla'!$H$104:$H$107</c:f>
              <c:numCache>
                <c:formatCode>0</c:formatCode>
                <c:ptCount val="4"/>
                <c:pt idx="0">
                  <c:v>29.896907216494846</c:v>
                </c:pt>
                <c:pt idx="1">
                  <c:v>28.865979381443296</c:v>
                </c:pt>
                <c:pt idx="2">
                  <c:v>27.979274611398964</c:v>
                </c:pt>
                <c:pt idx="3">
                  <c:v>23.589743589743588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488-4848-90BC-43768ED1086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1651816"/>
        <c:axId val="301652800"/>
      </c:barChart>
      <c:catAx>
        <c:axId val="301651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01652800"/>
        <c:crosses val="autoZero"/>
        <c:auto val="1"/>
        <c:lblAlgn val="ctr"/>
        <c:lblOffset val="100"/>
        <c:noMultiLvlLbl val="0"/>
      </c:catAx>
      <c:valAx>
        <c:axId val="30165280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301651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'Kuva 2.8'!$C$6</c:f>
              <c:strCache>
                <c:ptCount val="1"/>
                <c:pt idx="0">
                  <c:v>Ratkaisevasti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2.8'!$B$7:$B$13</c:f>
              <c:strCache>
                <c:ptCount val="7"/>
                <c:pt idx="0">
                  <c:v>Jokin muu syy</c:v>
                </c:pt>
                <c:pt idx="1">
                  <c:v>Haluan tukea kirkon auttamistyötä</c:v>
                </c:pt>
                <c:pt idx="2">
                  <c:v>Haluan olla osa kristityjen yhteisöä</c:v>
                </c:pt>
                <c:pt idx="3">
                  <c:v>Koen kirkon uskon itselleni läheiseksi</c:v>
                </c:pt>
                <c:pt idx="4">
                  <c:v>Koen kirkon roolin tärkeäksi suomalaisessa yhteiskunnassa</c:v>
                </c:pt>
                <c:pt idx="5">
                  <c:v>Arvostan kirkollisten juhlapyhien (joulu, pääsiäinen ym.) kristillistä perinnettä</c:v>
                </c:pt>
                <c:pt idx="6">
                  <c:v>Voin osallistua johonkin kirkolliseen toimitukseen (esim. kaste, häät, hautajaiset)</c:v>
                </c:pt>
              </c:strCache>
            </c:strRef>
          </c:cat>
          <c:val>
            <c:numRef>
              <c:f>'Kuva 2.8'!$C$7:$C$13</c:f>
              <c:numCache>
                <c:formatCode>0</c:formatCode>
                <c:ptCount val="7"/>
                <c:pt idx="0">
                  <c:v>14.987714987714988</c:v>
                </c:pt>
                <c:pt idx="1">
                  <c:v>14.496314496314497</c:v>
                </c:pt>
                <c:pt idx="2">
                  <c:v>19.315403422982886</c:v>
                </c:pt>
                <c:pt idx="3">
                  <c:v>22.303921568627452</c:v>
                </c:pt>
                <c:pt idx="4">
                  <c:v>23.03921568627451</c:v>
                </c:pt>
                <c:pt idx="5">
                  <c:v>30.392156862745097</c:v>
                </c:pt>
                <c:pt idx="6">
                  <c:v>42.195121951219512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18-406E-86A0-17E2BB092AB7}"/>
            </c:ext>
          </c:extLst>
        </c:ser>
        <c:ser>
          <c:idx val="1"/>
          <c:order val="1"/>
          <c:tx>
            <c:strRef>
              <c:f>'Kuva 2.8'!$D$6</c:f>
              <c:strCache>
                <c:ptCount val="1"/>
                <c:pt idx="0">
                  <c:v>Melko paljon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2.8'!$B$7:$B$13</c:f>
              <c:strCache>
                <c:ptCount val="7"/>
                <c:pt idx="0">
                  <c:v>Jokin muu syy</c:v>
                </c:pt>
                <c:pt idx="1">
                  <c:v>Haluan tukea kirkon auttamistyötä</c:v>
                </c:pt>
                <c:pt idx="2">
                  <c:v>Haluan olla osa kristityjen yhteisöä</c:v>
                </c:pt>
                <c:pt idx="3">
                  <c:v>Koen kirkon uskon itselleni läheiseksi</c:v>
                </c:pt>
                <c:pt idx="4">
                  <c:v>Koen kirkon roolin tärkeäksi suomalaisessa yhteiskunnassa</c:v>
                </c:pt>
                <c:pt idx="5">
                  <c:v>Arvostan kirkollisten juhlapyhien (joulu, pääsiäinen ym.) kristillistä perinnettä</c:v>
                </c:pt>
                <c:pt idx="6">
                  <c:v>Voin osallistua johonkin kirkolliseen toimitukseen (esim. kaste, häät, hautajaiset)</c:v>
                </c:pt>
              </c:strCache>
            </c:strRef>
          </c:cat>
          <c:val>
            <c:numRef>
              <c:f>'Kuva 2.8'!$D$7:$D$13</c:f>
              <c:numCache>
                <c:formatCode>0</c:formatCode>
                <c:ptCount val="7"/>
                <c:pt idx="0">
                  <c:v>14.987714987714988</c:v>
                </c:pt>
                <c:pt idx="1">
                  <c:v>18.918918918918919</c:v>
                </c:pt>
                <c:pt idx="2">
                  <c:v>20.537897310513447</c:v>
                </c:pt>
                <c:pt idx="3">
                  <c:v>20.343137254901961</c:v>
                </c:pt>
                <c:pt idx="4">
                  <c:v>28.186274509803923</c:v>
                </c:pt>
                <c:pt idx="5">
                  <c:v>29.166666666666668</c:v>
                </c:pt>
                <c:pt idx="6">
                  <c:v>34.390243902439025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18-406E-86A0-17E2BB092AB7}"/>
            </c:ext>
          </c:extLst>
        </c:ser>
        <c:ser>
          <c:idx val="2"/>
          <c:order val="2"/>
          <c:tx>
            <c:strRef>
              <c:f>'Kuva 2.8'!$E$6</c:f>
              <c:strCache>
                <c:ptCount val="1"/>
                <c:pt idx="0">
                  <c:v>Jonkin verran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2.8'!$B$7:$B$13</c:f>
              <c:strCache>
                <c:ptCount val="7"/>
                <c:pt idx="0">
                  <c:v>Jokin muu syy</c:v>
                </c:pt>
                <c:pt idx="1">
                  <c:v>Haluan tukea kirkon auttamistyötä</c:v>
                </c:pt>
                <c:pt idx="2">
                  <c:v>Haluan olla osa kristityjen yhteisöä</c:v>
                </c:pt>
                <c:pt idx="3">
                  <c:v>Koen kirkon uskon itselleni läheiseksi</c:v>
                </c:pt>
                <c:pt idx="4">
                  <c:v>Koen kirkon roolin tärkeäksi suomalaisessa yhteiskunnassa</c:v>
                </c:pt>
                <c:pt idx="5">
                  <c:v>Arvostan kirkollisten juhlapyhien (joulu, pääsiäinen ym.) kristillistä perinnettä</c:v>
                </c:pt>
                <c:pt idx="6">
                  <c:v>Voin osallistua johonkin kirkolliseen toimitukseen (esim. kaste, häät, hautajaiset)</c:v>
                </c:pt>
              </c:strCache>
            </c:strRef>
          </c:cat>
          <c:val>
            <c:numRef>
              <c:f>'Kuva 2.8'!$E$7:$E$13</c:f>
              <c:numCache>
                <c:formatCode>0</c:formatCode>
                <c:ptCount val="7"/>
                <c:pt idx="0">
                  <c:v>14.004914004914005</c:v>
                </c:pt>
                <c:pt idx="1">
                  <c:v>25.061425061425062</c:v>
                </c:pt>
                <c:pt idx="2">
                  <c:v>19.070904645476773</c:v>
                </c:pt>
                <c:pt idx="3">
                  <c:v>17.647058823529413</c:v>
                </c:pt>
                <c:pt idx="4">
                  <c:v>19.852941176470587</c:v>
                </c:pt>
                <c:pt idx="5">
                  <c:v>12.745098039215685</c:v>
                </c:pt>
                <c:pt idx="6">
                  <c:v>12.195121951219512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18-406E-86A0-17E2BB092AB7}"/>
            </c:ext>
          </c:extLst>
        </c:ser>
        <c:ser>
          <c:idx val="3"/>
          <c:order val="3"/>
          <c:tx>
            <c:strRef>
              <c:f>'Kuva 2.8'!$F$6</c:f>
              <c:strCache>
                <c:ptCount val="1"/>
                <c:pt idx="0">
                  <c:v>Vain vähän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2.8'!$B$7:$B$13</c:f>
              <c:strCache>
                <c:ptCount val="7"/>
                <c:pt idx="0">
                  <c:v>Jokin muu syy</c:v>
                </c:pt>
                <c:pt idx="1">
                  <c:v>Haluan tukea kirkon auttamistyötä</c:v>
                </c:pt>
                <c:pt idx="2">
                  <c:v>Haluan olla osa kristityjen yhteisöä</c:v>
                </c:pt>
                <c:pt idx="3">
                  <c:v>Koen kirkon uskon itselleni läheiseksi</c:v>
                </c:pt>
                <c:pt idx="4">
                  <c:v>Koen kirkon roolin tärkeäksi suomalaisessa yhteiskunnassa</c:v>
                </c:pt>
                <c:pt idx="5">
                  <c:v>Arvostan kirkollisten juhlapyhien (joulu, pääsiäinen ym.) kristillistä perinnettä</c:v>
                </c:pt>
                <c:pt idx="6">
                  <c:v>Voin osallistua johonkin kirkolliseen toimitukseen (esim. kaste, häät, hautajaiset)</c:v>
                </c:pt>
              </c:strCache>
            </c:strRef>
          </c:cat>
          <c:val>
            <c:numRef>
              <c:f>'Kuva 2.8'!$F$7:$F$13</c:f>
              <c:numCache>
                <c:formatCode>0</c:formatCode>
                <c:ptCount val="7"/>
                <c:pt idx="0">
                  <c:v>6.1425061425061429</c:v>
                </c:pt>
                <c:pt idx="1">
                  <c:v>15.724815724815725</c:v>
                </c:pt>
                <c:pt idx="2">
                  <c:v>13.691931540342297</c:v>
                </c:pt>
                <c:pt idx="3">
                  <c:v>12.745098039215685</c:v>
                </c:pt>
                <c:pt idx="4">
                  <c:v>9.3137254901960791</c:v>
                </c:pt>
                <c:pt idx="5">
                  <c:v>10.53921568627451</c:v>
                </c:pt>
                <c:pt idx="6">
                  <c:v>2.9268292682926833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18-406E-86A0-17E2BB092AB7}"/>
            </c:ext>
          </c:extLst>
        </c:ser>
        <c:ser>
          <c:idx val="4"/>
          <c:order val="4"/>
          <c:tx>
            <c:strRef>
              <c:f>'Kuva 2.8'!$G$6</c:f>
              <c:strCache>
                <c:ptCount val="1"/>
                <c:pt idx="0">
                  <c:v>Ei ollenkaan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'Kuva 2.8'!$B$7:$B$13</c:f>
              <c:strCache>
                <c:ptCount val="7"/>
                <c:pt idx="0">
                  <c:v>Jokin muu syy</c:v>
                </c:pt>
                <c:pt idx="1">
                  <c:v>Haluan tukea kirkon auttamistyötä</c:v>
                </c:pt>
                <c:pt idx="2">
                  <c:v>Haluan olla osa kristityjen yhteisöä</c:v>
                </c:pt>
                <c:pt idx="3">
                  <c:v>Koen kirkon uskon itselleni läheiseksi</c:v>
                </c:pt>
                <c:pt idx="4">
                  <c:v>Koen kirkon roolin tärkeäksi suomalaisessa yhteiskunnassa</c:v>
                </c:pt>
                <c:pt idx="5">
                  <c:v>Arvostan kirkollisten juhlapyhien (joulu, pääsiäinen ym.) kristillistä perinnettä</c:v>
                </c:pt>
                <c:pt idx="6">
                  <c:v>Voin osallistua johonkin kirkolliseen toimitukseen (esim. kaste, häät, hautajaiset)</c:v>
                </c:pt>
              </c:strCache>
            </c:strRef>
          </c:cat>
          <c:val>
            <c:numRef>
              <c:f>'Kuva 2.8'!$G$7:$G$13</c:f>
              <c:numCache>
                <c:formatCode>0</c:formatCode>
                <c:ptCount val="7"/>
                <c:pt idx="0">
                  <c:v>49.877149877149876</c:v>
                </c:pt>
                <c:pt idx="1">
                  <c:v>25.798525798525802</c:v>
                </c:pt>
                <c:pt idx="2">
                  <c:v>27.383863080684595</c:v>
                </c:pt>
                <c:pt idx="3">
                  <c:v>26.96078431372549</c:v>
                </c:pt>
                <c:pt idx="4">
                  <c:v>19.607843137254903</c:v>
                </c:pt>
                <c:pt idx="5">
                  <c:v>17.156862745098039</c:v>
                </c:pt>
                <c:pt idx="6">
                  <c:v>8.2926829268292686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18-406E-86A0-17E2BB092AB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56629320"/>
        <c:axId val="801068528"/>
      </c:barChart>
      <c:catAx>
        <c:axId val="756629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01068528"/>
        <c:crosses val="autoZero"/>
        <c:auto val="1"/>
        <c:lblAlgn val="ctr"/>
        <c:lblOffset val="100"/>
        <c:noMultiLvlLbl val="0"/>
      </c:catAx>
      <c:valAx>
        <c:axId val="801068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56629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Taul2!$G$7:$G$18</c:f>
              <c:strCache>
                <c:ptCount val="12"/>
                <c:pt idx="0">
                  <c:v>Sukupuoli</c:v>
                </c:pt>
                <c:pt idx="1">
                  <c:v>Nainen</c:v>
                </c:pt>
                <c:pt idx="2">
                  <c:v>Mies</c:v>
                </c:pt>
                <c:pt idx="4">
                  <c:v>Ikäryhmä</c:v>
                </c:pt>
                <c:pt idx="5">
                  <c:v>15–29 vuotta</c:v>
                </c:pt>
                <c:pt idx="6">
                  <c:v>30–39 vuotta</c:v>
                </c:pt>
                <c:pt idx="7">
                  <c:v>40–54 vuotta</c:v>
                </c:pt>
                <c:pt idx="8">
                  <c:v>55–69 vuotta</c:v>
                </c:pt>
                <c:pt idx="9">
                  <c:v>70–79 vuotta</c:v>
                </c:pt>
                <c:pt idx="11">
                  <c:v>Yhteensä</c:v>
                </c:pt>
              </c:strCache>
            </c:strRef>
          </c:cat>
          <c:val>
            <c:numRef>
              <c:f>Taul2!$H$7:$H$18</c:f>
              <c:numCache>
                <c:formatCode>General</c:formatCode>
                <c:ptCount val="12"/>
                <c:pt idx="1">
                  <c:v>16</c:v>
                </c:pt>
                <c:pt idx="2">
                  <c:v>15</c:v>
                </c:pt>
                <c:pt idx="5">
                  <c:v>25</c:v>
                </c:pt>
                <c:pt idx="6">
                  <c:v>23</c:v>
                </c:pt>
                <c:pt idx="7">
                  <c:v>14</c:v>
                </c:pt>
                <c:pt idx="8">
                  <c:v>7</c:v>
                </c:pt>
                <c:pt idx="9">
                  <c:v>7</c:v>
                </c:pt>
                <c:pt idx="1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80-4A81-826C-EAF847775FB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415562464"/>
        <c:axId val="415560496"/>
      </c:barChart>
      <c:catAx>
        <c:axId val="4155624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5560496"/>
        <c:crosses val="autoZero"/>
        <c:auto val="1"/>
        <c:lblAlgn val="ctr"/>
        <c:lblOffset val="100"/>
        <c:noMultiLvlLbl val="0"/>
      </c:catAx>
      <c:valAx>
        <c:axId val="415560496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5562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 err="1"/>
              <a:t>Hiljentymispaikka</a:t>
            </a:r>
            <a:endParaRPr lang="en-US" sz="1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'K18'!$D$54</c:f>
              <c:strCache>
                <c:ptCount val="1"/>
                <c:pt idx="0">
                  <c:v>Kaikki suomalaiset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'K18'!$B$55:$C$72</c:f>
              <c:multiLvlStrCache>
                <c:ptCount val="18"/>
                <c:lvl>
                  <c:pt idx="0">
                    <c:v>15-29</c:v>
                  </c:pt>
                  <c:pt idx="1">
                    <c:v>30-39</c:v>
                  </c:pt>
                  <c:pt idx="2">
                    <c:v>40-54</c:v>
                  </c:pt>
                  <c:pt idx="3">
                    <c:v>55-69</c:v>
                  </c:pt>
                  <c:pt idx="4">
                    <c:v>70-79</c:v>
                  </c:pt>
                  <c:pt idx="5">
                    <c:v>Yhteensä</c:v>
                  </c:pt>
                  <c:pt idx="6">
                    <c:v>15-29</c:v>
                  </c:pt>
                  <c:pt idx="7">
                    <c:v>30-39</c:v>
                  </c:pt>
                  <c:pt idx="8">
                    <c:v>40-54</c:v>
                  </c:pt>
                  <c:pt idx="9">
                    <c:v>55-69</c:v>
                  </c:pt>
                  <c:pt idx="10">
                    <c:v>70-79</c:v>
                  </c:pt>
                  <c:pt idx="11">
                    <c:v>Yhteensä</c:v>
                  </c:pt>
                  <c:pt idx="12">
                    <c:v>15-29</c:v>
                  </c:pt>
                  <c:pt idx="13">
                    <c:v>30-39</c:v>
                  </c:pt>
                  <c:pt idx="14">
                    <c:v>40-54</c:v>
                  </c:pt>
                  <c:pt idx="15">
                    <c:v>55-69</c:v>
                  </c:pt>
                  <c:pt idx="16">
                    <c:v>70-79</c:v>
                  </c:pt>
                  <c:pt idx="17">
                    <c:v>Yhteensä</c:v>
                  </c:pt>
                </c:lvl>
                <c:lvl>
                  <c:pt idx="0">
                    <c:v>Mies</c:v>
                  </c:pt>
                  <c:pt idx="6">
                    <c:v>Nainen</c:v>
                  </c:pt>
                  <c:pt idx="12">
                    <c:v>Kaikki</c:v>
                  </c:pt>
                </c:lvl>
              </c:multiLvlStrCache>
            </c:multiLvlStrRef>
          </c:cat>
          <c:val>
            <c:numRef>
              <c:f>'K18'!$D$55:$D$72</c:f>
              <c:numCache>
                <c:formatCode>0</c:formatCode>
                <c:ptCount val="18"/>
                <c:pt idx="0">
                  <c:v>9.9547511312217196</c:v>
                </c:pt>
                <c:pt idx="1">
                  <c:v>9.0604026845637584</c:v>
                </c:pt>
                <c:pt idx="2">
                  <c:v>4.1509433962264151</c:v>
                </c:pt>
                <c:pt idx="3">
                  <c:v>2.7397260273972601</c:v>
                </c:pt>
                <c:pt idx="4">
                  <c:v>3.1007751937984498</c:v>
                </c:pt>
                <c:pt idx="5">
                  <c:v>5.6400196174595392</c:v>
                </c:pt>
                <c:pt idx="6">
                  <c:v>5.6872037914691944</c:v>
                </c:pt>
                <c:pt idx="7">
                  <c:v>1.9867549668874174</c:v>
                </c:pt>
                <c:pt idx="8">
                  <c:v>1.89873417721519</c:v>
                </c:pt>
                <c:pt idx="9">
                  <c:v>4.1884816753926701</c:v>
                </c:pt>
                <c:pt idx="10">
                  <c:v>3.9370078740157481</c:v>
                </c:pt>
                <c:pt idx="11">
                  <c:v>3.6049382716049383</c:v>
                </c:pt>
                <c:pt idx="12">
                  <c:v>7.8703703703703702</c:v>
                </c:pt>
                <c:pt idx="13">
                  <c:v>5.5</c:v>
                </c:pt>
                <c:pt idx="14">
                  <c:v>3.0876494023904382</c:v>
                </c:pt>
                <c:pt idx="15">
                  <c:v>3.5055350553505531</c:v>
                </c:pt>
                <c:pt idx="16">
                  <c:v>3.515625</c:v>
                </c:pt>
                <c:pt idx="17">
                  <c:v>4.6259842519685037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75-496F-943B-E009D547A155}"/>
            </c:ext>
          </c:extLst>
        </c:ser>
        <c:ser>
          <c:idx val="1"/>
          <c:order val="1"/>
          <c:tx>
            <c:strRef>
              <c:f>'K18'!$E$54</c:f>
              <c:strCache>
                <c:ptCount val="1"/>
                <c:pt idx="0">
                  <c:v>Tamperelaiset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'K18'!$B$55:$C$72</c:f>
              <c:multiLvlStrCache>
                <c:ptCount val="18"/>
                <c:lvl>
                  <c:pt idx="0">
                    <c:v>15-29</c:v>
                  </c:pt>
                  <c:pt idx="1">
                    <c:v>30-39</c:v>
                  </c:pt>
                  <c:pt idx="2">
                    <c:v>40-54</c:v>
                  </c:pt>
                  <c:pt idx="3">
                    <c:v>55-69</c:v>
                  </c:pt>
                  <c:pt idx="4">
                    <c:v>70-79</c:v>
                  </c:pt>
                  <c:pt idx="5">
                    <c:v>Yhteensä</c:v>
                  </c:pt>
                  <c:pt idx="6">
                    <c:v>15-29</c:v>
                  </c:pt>
                  <c:pt idx="7">
                    <c:v>30-39</c:v>
                  </c:pt>
                  <c:pt idx="8">
                    <c:v>40-54</c:v>
                  </c:pt>
                  <c:pt idx="9">
                    <c:v>55-69</c:v>
                  </c:pt>
                  <c:pt idx="10">
                    <c:v>70-79</c:v>
                  </c:pt>
                  <c:pt idx="11">
                    <c:v>Yhteensä</c:v>
                  </c:pt>
                  <c:pt idx="12">
                    <c:v>15-29</c:v>
                  </c:pt>
                  <c:pt idx="13">
                    <c:v>30-39</c:v>
                  </c:pt>
                  <c:pt idx="14">
                    <c:v>40-54</c:v>
                  </c:pt>
                  <c:pt idx="15">
                    <c:v>55-69</c:v>
                  </c:pt>
                  <c:pt idx="16">
                    <c:v>70-79</c:v>
                  </c:pt>
                  <c:pt idx="17">
                    <c:v>Yhteensä</c:v>
                  </c:pt>
                </c:lvl>
                <c:lvl>
                  <c:pt idx="0">
                    <c:v>Mies</c:v>
                  </c:pt>
                  <c:pt idx="6">
                    <c:v>Nainen</c:v>
                  </c:pt>
                  <c:pt idx="12">
                    <c:v>Kaikki</c:v>
                  </c:pt>
                </c:lvl>
              </c:multiLvlStrCache>
            </c:multiLvlStrRef>
          </c:cat>
          <c:val>
            <c:numRef>
              <c:f>'K18'!$E$55:$E$72</c:f>
              <c:numCache>
                <c:formatCode>0</c:formatCode>
                <c:ptCount val="18"/>
                <c:pt idx="0">
                  <c:v>19.230769230769234</c:v>
                </c:pt>
                <c:pt idx="1">
                  <c:v>15</c:v>
                </c:pt>
                <c:pt idx="2">
                  <c:v>4.3478260869565215</c:v>
                </c:pt>
                <c:pt idx="3">
                  <c:v>0</c:v>
                </c:pt>
                <c:pt idx="4">
                  <c:v>0</c:v>
                </c:pt>
                <c:pt idx="5">
                  <c:v>9.4736842105263168</c:v>
                </c:pt>
                <c:pt idx="6">
                  <c:v>3.5714285714285712</c:v>
                </c:pt>
                <c:pt idx="7">
                  <c:v>5.2631578947368416</c:v>
                </c:pt>
                <c:pt idx="8">
                  <c:v>0</c:v>
                </c:pt>
                <c:pt idx="9">
                  <c:v>4</c:v>
                </c:pt>
                <c:pt idx="10">
                  <c:v>12.5</c:v>
                </c:pt>
                <c:pt idx="11">
                  <c:v>4.1237113402061851</c:v>
                </c:pt>
                <c:pt idx="12">
                  <c:v>11.111111111111111</c:v>
                </c:pt>
                <c:pt idx="13">
                  <c:v>10.256410256410255</c:v>
                </c:pt>
                <c:pt idx="14">
                  <c:v>2.5</c:v>
                </c:pt>
                <c:pt idx="15">
                  <c:v>2.4390243902439024</c:v>
                </c:pt>
                <c:pt idx="16">
                  <c:v>5.5555555555555554</c:v>
                </c:pt>
                <c:pt idx="17">
                  <c:v>6.770833333333333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75-496F-943B-E009D547A15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9"/>
        <c:axId val="861433352"/>
        <c:axId val="861430728"/>
      </c:barChart>
      <c:catAx>
        <c:axId val="8614333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61430728"/>
        <c:crosses val="autoZero"/>
        <c:auto val="1"/>
        <c:lblAlgn val="ctr"/>
        <c:lblOffset val="100"/>
        <c:noMultiLvlLbl val="0"/>
      </c:catAx>
      <c:valAx>
        <c:axId val="861430728"/>
        <c:scaling>
          <c:orientation val="minMax"/>
          <c:max val="3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61433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800" b="1"/>
              <a:t>Pyhiinvaellukset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'K22'!$K$32</c:f>
              <c:strCache>
                <c:ptCount val="1"/>
                <c:pt idx="0">
                  <c:v>Kaikki suomalaiset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'K22'!$I$33:$J$50</c:f>
              <c:multiLvlStrCache>
                <c:ptCount val="18"/>
                <c:lvl>
                  <c:pt idx="0">
                    <c:v>15-29</c:v>
                  </c:pt>
                  <c:pt idx="1">
                    <c:v>30-39</c:v>
                  </c:pt>
                  <c:pt idx="2">
                    <c:v>40-54</c:v>
                  </c:pt>
                  <c:pt idx="3">
                    <c:v>55-69</c:v>
                  </c:pt>
                  <c:pt idx="4">
                    <c:v>70-79</c:v>
                  </c:pt>
                  <c:pt idx="5">
                    <c:v>Yhteensä</c:v>
                  </c:pt>
                  <c:pt idx="6">
                    <c:v>15-29</c:v>
                  </c:pt>
                  <c:pt idx="7">
                    <c:v>30-39</c:v>
                  </c:pt>
                  <c:pt idx="8">
                    <c:v>40-54</c:v>
                  </c:pt>
                  <c:pt idx="9">
                    <c:v>55-69</c:v>
                  </c:pt>
                  <c:pt idx="10">
                    <c:v>70-79</c:v>
                  </c:pt>
                  <c:pt idx="11">
                    <c:v>Yhteensä</c:v>
                  </c:pt>
                  <c:pt idx="12">
                    <c:v>15-29</c:v>
                  </c:pt>
                  <c:pt idx="13">
                    <c:v>30-39</c:v>
                  </c:pt>
                  <c:pt idx="14">
                    <c:v>40-54</c:v>
                  </c:pt>
                  <c:pt idx="15">
                    <c:v>55-69</c:v>
                  </c:pt>
                  <c:pt idx="16">
                    <c:v>70-79</c:v>
                  </c:pt>
                  <c:pt idx="17">
                    <c:v>Yhteensä</c:v>
                  </c:pt>
                </c:lvl>
                <c:lvl>
                  <c:pt idx="0">
                    <c:v>Mies</c:v>
                  </c:pt>
                  <c:pt idx="6">
                    <c:v>Nainen</c:v>
                  </c:pt>
                  <c:pt idx="12">
                    <c:v>Kaikki</c:v>
                  </c:pt>
                </c:lvl>
              </c:multiLvlStrCache>
            </c:multiLvlStrRef>
          </c:cat>
          <c:val>
            <c:numRef>
              <c:f>'K22'!$K$33:$K$50</c:f>
              <c:numCache>
                <c:formatCode>0</c:formatCode>
                <c:ptCount val="18"/>
                <c:pt idx="0">
                  <c:v>14.25339366515837</c:v>
                </c:pt>
                <c:pt idx="1">
                  <c:v>6.0402684563758395</c:v>
                </c:pt>
                <c:pt idx="2">
                  <c:v>1.5094339622641511</c:v>
                </c:pt>
                <c:pt idx="3">
                  <c:v>1.7612524461839529</c:v>
                </c:pt>
                <c:pt idx="4">
                  <c:v>3.1007751937984498</c:v>
                </c:pt>
                <c:pt idx="5">
                  <c:v>5.1986267778322706</c:v>
                </c:pt>
                <c:pt idx="6">
                  <c:v>4.2654028436018958</c:v>
                </c:pt>
                <c:pt idx="7">
                  <c:v>2.6490066225165565</c:v>
                </c:pt>
                <c:pt idx="8">
                  <c:v>1.9027484143763214</c:v>
                </c:pt>
                <c:pt idx="9">
                  <c:v>2.6132404181184667</c:v>
                </c:pt>
                <c:pt idx="10">
                  <c:v>6.2745098039215685</c:v>
                </c:pt>
                <c:pt idx="11">
                  <c:v>3.2576505429417568</c:v>
                </c:pt>
                <c:pt idx="12">
                  <c:v>9.375</c:v>
                </c:pt>
                <c:pt idx="13">
                  <c:v>4.3333333333333339</c:v>
                </c:pt>
                <c:pt idx="14">
                  <c:v>1.6949152542372881</c:v>
                </c:pt>
                <c:pt idx="15">
                  <c:v>2.2119815668202767</c:v>
                </c:pt>
                <c:pt idx="16">
                  <c:v>4.6783625730994149</c:v>
                </c:pt>
                <c:pt idx="17">
                  <c:v>4.2312423124231247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DB-4F71-B356-3C1EAC186BCD}"/>
            </c:ext>
          </c:extLst>
        </c:ser>
        <c:ser>
          <c:idx val="1"/>
          <c:order val="1"/>
          <c:tx>
            <c:strRef>
              <c:f>'K22'!$L$32</c:f>
              <c:strCache>
                <c:ptCount val="1"/>
                <c:pt idx="0">
                  <c:v>Tamperelaiset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'K22'!$I$33:$J$50</c:f>
              <c:multiLvlStrCache>
                <c:ptCount val="18"/>
                <c:lvl>
                  <c:pt idx="0">
                    <c:v>15-29</c:v>
                  </c:pt>
                  <c:pt idx="1">
                    <c:v>30-39</c:v>
                  </c:pt>
                  <c:pt idx="2">
                    <c:v>40-54</c:v>
                  </c:pt>
                  <c:pt idx="3">
                    <c:v>55-69</c:v>
                  </c:pt>
                  <c:pt idx="4">
                    <c:v>70-79</c:v>
                  </c:pt>
                  <c:pt idx="5">
                    <c:v>Yhteensä</c:v>
                  </c:pt>
                  <c:pt idx="6">
                    <c:v>15-29</c:v>
                  </c:pt>
                  <c:pt idx="7">
                    <c:v>30-39</c:v>
                  </c:pt>
                  <c:pt idx="8">
                    <c:v>40-54</c:v>
                  </c:pt>
                  <c:pt idx="9">
                    <c:v>55-69</c:v>
                  </c:pt>
                  <c:pt idx="10">
                    <c:v>70-79</c:v>
                  </c:pt>
                  <c:pt idx="11">
                    <c:v>Yhteensä</c:v>
                  </c:pt>
                  <c:pt idx="12">
                    <c:v>15-29</c:v>
                  </c:pt>
                  <c:pt idx="13">
                    <c:v>30-39</c:v>
                  </c:pt>
                  <c:pt idx="14">
                    <c:v>40-54</c:v>
                  </c:pt>
                  <c:pt idx="15">
                    <c:v>55-69</c:v>
                  </c:pt>
                  <c:pt idx="16">
                    <c:v>70-79</c:v>
                  </c:pt>
                  <c:pt idx="17">
                    <c:v>Yhteensä</c:v>
                  </c:pt>
                </c:lvl>
                <c:lvl>
                  <c:pt idx="0">
                    <c:v>Mies</c:v>
                  </c:pt>
                  <c:pt idx="6">
                    <c:v>Nainen</c:v>
                  </c:pt>
                  <c:pt idx="12">
                    <c:v>Kaikki</c:v>
                  </c:pt>
                </c:lvl>
              </c:multiLvlStrCache>
            </c:multiLvlStrRef>
          </c:cat>
          <c:val>
            <c:numRef>
              <c:f>'K22'!$L$33:$L$50</c:f>
              <c:numCache>
                <c:formatCode>0</c:formatCode>
                <c:ptCount val="18"/>
                <c:pt idx="0">
                  <c:v>3.8461538461538463</c:v>
                </c:pt>
                <c:pt idx="1">
                  <c:v>5</c:v>
                </c:pt>
                <c:pt idx="2">
                  <c:v>0</c:v>
                </c:pt>
                <c:pt idx="3">
                  <c:v>6.25</c:v>
                </c:pt>
                <c:pt idx="4">
                  <c:v>0</c:v>
                </c:pt>
                <c:pt idx="5">
                  <c:v>3.1578947368421053</c:v>
                </c:pt>
                <c:pt idx="6">
                  <c:v>3.4482758620689653</c:v>
                </c:pt>
                <c:pt idx="7">
                  <c:v>5.2631578947368416</c:v>
                </c:pt>
                <c:pt idx="8">
                  <c:v>0</c:v>
                </c:pt>
                <c:pt idx="9">
                  <c:v>7.6923076923076925</c:v>
                </c:pt>
                <c:pt idx="10">
                  <c:v>0</c:v>
                </c:pt>
                <c:pt idx="11">
                  <c:v>4</c:v>
                </c:pt>
                <c:pt idx="12">
                  <c:v>3.6363636363636362</c:v>
                </c:pt>
                <c:pt idx="13">
                  <c:v>5.1282051282051277</c:v>
                </c:pt>
                <c:pt idx="14">
                  <c:v>0</c:v>
                </c:pt>
                <c:pt idx="15">
                  <c:v>7.1428571428571423</c:v>
                </c:pt>
                <c:pt idx="16">
                  <c:v>0</c:v>
                </c:pt>
                <c:pt idx="17">
                  <c:v>3.5897435897435894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DB-4F71-B356-3C1EAC186BC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609468384"/>
        <c:axId val="609471992"/>
      </c:barChart>
      <c:catAx>
        <c:axId val="6094683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09471992"/>
        <c:crosses val="autoZero"/>
        <c:auto val="1"/>
        <c:lblAlgn val="ctr"/>
        <c:lblOffset val="100"/>
        <c:noMultiLvlLbl val="0"/>
      </c:catAx>
      <c:valAx>
        <c:axId val="609471992"/>
        <c:scaling>
          <c:orientation val="minMax"/>
          <c:max val="3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09468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800" b="1"/>
              <a:t>Hiljaisuuden retriitit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'K22'!$K$55</c:f>
              <c:strCache>
                <c:ptCount val="1"/>
                <c:pt idx="0">
                  <c:v>Kaikki suomalaiset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'K22'!$I$56:$J$73</c:f>
              <c:multiLvlStrCache>
                <c:ptCount val="18"/>
                <c:lvl>
                  <c:pt idx="0">
                    <c:v>15-29</c:v>
                  </c:pt>
                  <c:pt idx="1">
                    <c:v>30-39</c:v>
                  </c:pt>
                  <c:pt idx="2">
                    <c:v>40-54</c:v>
                  </c:pt>
                  <c:pt idx="3">
                    <c:v>55-69</c:v>
                  </c:pt>
                  <c:pt idx="4">
                    <c:v>70-79</c:v>
                  </c:pt>
                  <c:pt idx="5">
                    <c:v>Yhteensä</c:v>
                  </c:pt>
                  <c:pt idx="6">
                    <c:v>15-29</c:v>
                  </c:pt>
                  <c:pt idx="7">
                    <c:v>30-39</c:v>
                  </c:pt>
                  <c:pt idx="8">
                    <c:v>40-54</c:v>
                  </c:pt>
                  <c:pt idx="9">
                    <c:v>55-69</c:v>
                  </c:pt>
                  <c:pt idx="10">
                    <c:v>70-79</c:v>
                  </c:pt>
                  <c:pt idx="11">
                    <c:v>Yhteensä</c:v>
                  </c:pt>
                  <c:pt idx="12">
                    <c:v>15-29</c:v>
                  </c:pt>
                  <c:pt idx="13">
                    <c:v>30-39</c:v>
                  </c:pt>
                  <c:pt idx="14">
                    <c:v>40-54</c:v>
                  </c:pt>
                  <c:pt idx="15">
                    <c:v>55-69</c:v>
                  </c:pt>
                  <c:pt idx="16">
                    <c:v>70-79</c:v>
                  </c:pt>
                  <c:pt idx="17">
                    <c:v>Yhteensä</c:v>
                  </c:pt>
                </c:lvl>
                <c:lvl>
                  <c:pt idx="0">
                    <c:v>Mies</c:v>
                  </c:pt>
                  <c:pt idx="6">
                    <c:v>Nainen</c:v>
                  </c:pt>
                  <c:pt idx="12">
                    <c:v>Kaikki</c:v>
                  </c:pt>
                </c:lvl>
              </c:multiLvlStrCache>
            </c:multiLvlStrRef>
          </c:cat>
          <c:val>
            <c:numRef>
              <c:f>'K22'!$K$56:$K$73</c:f>
              <c:numCache>
                <c:formatCode>0</c:formatCode>
                <c:ptCount val="18"/>
                <c:pt idx="0">
                  <c:v>13.122171945701359</c:v>
                </c:pt>
                <c:pt idx="1">
                  <c:v>9.6989966555183944</c:v>
                </c:pt>
                <c:pt idx="2">
                  <c:v>2.8301886792452833</c:v>
                </c:pt>
                <c:pt idx="3">
                  <c:v>3.9138943248532287</c:v>
                </c:pt>
                <c:pt idx="4">
                  <c:v>6.2015503875968996</c:v>
                </c:pt>
                <c:pt idx="5">
                  <c:v>6.7647058823529411</c:v>
                </c:pt>
                <c:pt idx="6">
                  <c:v>7.8199052132701423</c:v>
                </c:pt>
                <c:pt idx="7">
                  <c:v>6.3122923588039868</c:v>
                </c:pt>
                <c:pt idx="8">
                  <c:v>3.1645569620253164</c:v>
                </c:pt>
                <c:pt idx="9">
                  <c:v>6.7944250871080136</c:v>
                </c:pt>
                <c:pt idx="10">
                  <c:v>7.4509803921568629</c:v>
                </c:pt>
                <c:pt idx="11">
                  <c:v>6.1697926949654498</c:v>
                </c:pt>
                <c:pt idx="12">
                  <c:v>10.532407407407407</c:v>
                </c:pt>
                <c:pt idx="13">
                  <c:v>8</c:v>
                </c:pt>
                <c:pt idx="14">
                  <c:v>2.9880478087649402</c:v>
                </c:pt>
                <c:pt idx="15">
                  <c:v>5.4377880184331797</c:v>
                </c:pt>
                <c:pt idx="16">
                  <c:v>6.8226120857699799</c:v>
                </c:pt>
                <c:pt idx="17">
                  <c:v>6.4682734874569601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B3-426F-BBD3-E66192B94EBD}"/>
            </c:ext>
          </c:extLst>
        </c:ser>
        <c:ser>
          <c:idx val="1"/>
          <c:order val="1"/>
          <c:tx>
            <c:strRef>
              <c:f>'K22'!$L$55</c:f>
              <c:strCache>
                <c:ptCount val="1"/>
                <c:pt idx="0">
                  <c:v>Tamperelaiset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'K22'!$I$56:$J$73</c:f>
              <c:multiLvlStrCache>
                <c:ptCount val="18"/>
                <c:lvl>
                  <c:pt idx="0">
                    <c:v>15-29</c:v>
                  </c:pt>
                  <c:pt idx="1">
                    <c:v>30-39</c:v>
                  </c:pt>
                  <c:pt idx="2">
                    <c:v>40-54</c:v>
                  </c:pt>
                  <c:pt idx="3">
                    <c:v>55-69</c:v>
                  </c:pt>
                  <c:pt idx="4">
                    <c:v>70-79</c:v>
                  </c:pt>
                  <c:pt idx="5">
                    <c:v>Yhteensä</c:v>
                  </c:pt>
                  <c:pt idx="6">
                    <c:v>15-29</c:v>
                  </c:pt>
                  <c:pt idx="7">
                    <c:v>30-39</c:v>
                  </c:pt>
                  <c:pt idx="8">
                    <c:v>40-54</c:v>
                  </c:pt>
                  <c:pt idx="9">
                    <c:v>55-69</c:v>
                  </c:pt>
                  <c:pt idx="10">
                    <c:v>70-79</c:v>
                  </c:pt>
                  <c:pt idx="11">
                    <c:v>Yhteensä</c:v>
                  </c:pt>
                  <c:pt idx="12">
                    <c:v>15-29</c:v>
                  </c:pt>
                  <c:pt idx="13">
                    <c:v>30-39</c:v>
                  </c:pt>
                  <c:pt idx="14">
                    <c:v>40-54</c:v>
                  </c:pt>
                  <c:pt idx="15">
                    <c:v>55-69</c:v>
                  </c:pt>
                  <c:pt idx="16">
                    <c:v>70-79</c:v>
                  </c:pt>
                  <c:pt idx="17">
                    <c:v>Yhteensä</c:v>
                  </c:pt>
                </c:lvl>
                <c:lvl>
                  <c:pt idx="0">
                    <c:v>Mies</c:v>
                  </c:pt>
                  <c:pt idx="6">
                    <c:v>Nainen</c:v>
                  </c:pt>
                  <c:pt idx="12">
                    <c:v>Kaikki</c:v>
                  </c:pt>
                </c:lvl>
              </c:multiLvlStrCache>
            </c:multiLvlStrRef>
          </c:cat>
          <c:val>
            <c:numRef>
              <c:f>'K22'!$L$56:$L$73</c:f>
              <c:numCache>
                <c:formatCode>0</c:formatCode>
                <c:ptCount val="18"/>
                <c:pt idx="0">
                  <c:v>12</c:v>
                </c:pt>
                <c:pt idx="1">
                  <c:v>5</c:v>
                </c:pt>
                <c:pt idx="2">
                  <c:v>0</c:v>
                </c:pt>
                <c:pt idx="3">
                  <c:v>12.5</c:v>
                </c:pt>
                <c:pt idx="4">
                  <c:v>0</c:v>
                </c:pt>
                <c:pt idx="5">
                  <c:v>6.3829787234042552</c:v>
                </c:pt>
                <c:pt idx="6">
                  <c:v>6.8965517241379306</c:v>
                </c:pt>
                <c:pt idx="7">
                  <c:v>5.2631578947368416</c:v>
                </c:pt>
                <c:pt idx="8">
                  <c:v>0</c:v>
                </c:pt>
                <c:pt idx="9">
                  <c:v>16</c:v>
                </c:pt>
                <c:pt idx="10">
                  <c:v>0</c:v>
                </c:pt>
                <c:pt idx="11">
                  <c:v>7.1428571428571423</c:v>
                </c:pt>
                <c:pt idx="12">
                  <c:v>9.2592592592592595</c:v>
                </c:pt>
                <c:pt idx="13">
                  <c:v>5.1282051282051277</c:v>
                </c:pt>
                <c:pt idx="14">
                  <c:v>0</c:v>
                </c:pt>
                <c:pt idx="15">
                  <c:v>14.634146341463413</c:v>
                </c:pt>
                <c:pt idx="16">
                  <c:v>0</c:v>
                </c:pt>
                <c:pt idx="17">
                  <c:v>6.770833333333333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B3-426F-BBD3-E66192B94EB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703796904"/>
        <c:axId val="703798544"/>
      </c:barChart>
      <c:catAx>
        <c:axId val="7037969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03798544"/>
        <c:crosses val="autoZero"/>
        <c:auto val="1"/>
        <c:lblAlgn val="ctr"/>
        <c:lblOffset val="100"/>
        <c:noMultiLvlLbl val="0"/>
      </c:catAx>
      <c:valAx>
        <c:axId val="703798544"/>
        <c:scaling>
          <c:orientation val="minMax"/>
          <c:max val="3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03796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800" b="0" i="0" baseline="0" dirty="0">
                <a:effectLst/>
              </a:rPr>
              <a:t>Onko sinulla ystäviä, sukulaisia tai läheisiä työtovereita, jotka kuuluvat seuraaviin ihmisryhmiin?</a:t>
            </a:r>
            <a:endParaRPr lang="fi-FI" dirty="0">
              <a:effectLst/>
            </a:endParaRPr>
          </a:p>
          <a:p>
            <a:pPr>
              <a:defRPr/>
            </a:pPr>
            <a:r>
              <a:rPr lang="fi-FI" sz="1800" b="1" i="0" baseline="0" dirty="0">
                <a:effectLst/>
              </a:rPr>
              <a:t>Muslimit</a:t>
            </a:r>
            <a:endParaRPr lang="fi-FI" b="1" dirty="0">
              <a:effectLst/>
            </a:endParaRPr>
          </a:p>
        </c:rich>
      </c:tx>
      <c:layout>
        <c:manualLayout>
          <c:xMode val="edge"/>
          <c:yMode val="edge"/>
          <c:x val="9.6738471006342613E-2"/>
          <c:y val="1.4110450010397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Taul1!$S$51</c:f>
              <c:strCache>
                <c:ptCount val="1"/>
                <c:pt idx="0">
                  <c:v>Lukuisia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Taul1!$Q$64:$R$69</c:f>
              <c:strCache>
                <c:ptCount val="6"/>
                <c:pt idx="0">
                  <c:v>15-29</c:v>
                </c:pt>
                <c:pt idx="1">
                  <c:v>30-39</c:v>
                </c:pt>
                <c:pt idx="2">
                  <c:v>40-54</c:v>
                </c:pt>
                <c:pt idx="3">
                  <c:v>55-69</c:v>
                </c:pt>
                <c:pt idx="4">
                  <c:v>70-79</c:v>
                </c:pt>
                <c:pt idx="5">
                  <c:v>Yhteensä</c:v>
                </c:pt>
              </c:strCache>
            </c:strRef>
          </c:cat>
          <c:val>
            <c:numRef>
              <c:f>Taul1!$S$64:$S$69</c:f>
              <c:numCache>
                <c:formatCode>0</c:formatCode>
                <c:ptCount val="6"/>
                <c:pt idx="0">
                  <c:v>10.87962962962963</c:v>
                </c:pt>
                <c:pt idx="1">
                  <c:v>6.5</c:v>
                </c:pt>
                <c:pt idx="2">
                  <c:v>7.8685258964143427</c:v>
                </c:pt>
                <c:pt idx="3">
                  <c:v>6.4516129032258061</c:v>
                </c:pt>
                <c:pt idx="4">
                  <c:v>5.836575875486381</c:v>
                </c:pt>
                <c:pt idx="5">
                  <c:v>7.6715023358741083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EA-4AC5-8C2C-765EEFC35CE1}"/>
            </c:ext>
          </c:extLst>
        </c:ser>
        <c:ser>
          <c:idx val="1"/>
          <c:order val="1"/>
          <c:tx>
            <c:strRef>
              <c:f>Taul1!$T$51</c:f>
              <c:strCache>
                <c:ptCount val="1"/>
                <c:pt idx="0">
                  <c:v>Vähintään yksi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Taul1!$Q$64:$R$69</c:f>
              <c:strCache>
                <c:ptCount val="6"/>
                <c:pt idx="0">
                  <c:v>15-29</c:v>
                </c:pt>
                <c:pt idx="1">
                  <c:v>30-39</c:v>
                </c:pt>
                <c:pt idx="2">
                  <c:v>40-54</c:v>
                </c:pt>
                <c:pt idx="3">
                  <c:v>55-69</c:v>
                </c:pt>
                <c:pt idx="4">
                  <c:v>70-79</c:v>
                </c:pt>
                <c:pt idx="5">
                  <c:v>Yhteensä</c:v>
                </c:pt>
              </c:strCache>
            </c:strRef>
          </c:cat>
          <c:val>
            <c:numRef>
              <c:f>Taul1!$T$64:$T$69</c:f>
              <c:numCache>
                <c:formatCode>0</c:formatCode>
                <c:ptCount val="6"/>
                <c:pt idx="0">
                  <c:v>24.074074074074073</c:v>
                </c:pt>
                <c:pt idx="1">
                  <c:v>23.5</c:v>
                </c:pt>
                <c:pt idx="2">
                  <c:v>20.517928286852591</c:v>
                </c:pt>
                <c:pt idx="3">
                  <c:v>16.129032258064516</c:v>
                </c:pt>
                <c:pt idx="4">
                  <c:v>11.673151750972762</c:v>
                </c:pt>
                <c:pt idx="5">
                  <c:v>19.424637324809442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EA-4AC5-8C2C-765EEFC35CE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830134368"/>
        <c:axId val="830137320"/>
      </c:barChart>
      <c:catAx>
        <c:axId val="830134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0137320"/>
        <c:crosses val="autoZero"/>
        <c:auto val="1"/>
        <c:lblAlgn val="ctr"/>
        <c:lblOffset val="100"/>
        <c:noMultiLvlLbl val="0"/>
      </c:catAx>
      <c:valAx>
        <c:axId val="830137320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30134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fi-FI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B8D2ADF9-6C8D-4CA6-A279-E54001BFF8B5}" type="datetimeFigureOut">
              <a:rPr lang="fi-FI" sz="1100">
                <a:solidFill>
                  <a:schemeClr val="tx1">
                    <a:lumMod val="50000"/>
                    <a:lumOff val="50000"/>
                  </a:schemeClr>
                </a:solidFill>
              </a:rPr>
              <a:t>15.11.2021</a:t>
            </a:fld>
            <a:endParaRPr lang="fi-FI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fi-FI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8549B7A5-D53B-428C-A9FC-1F36D0CABBFB}" type="slidenum">
              <a:rPr lang="fi-FI" sz="110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fi-FI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358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941918D-72E4-4156-BFCC-9401C9944C97}" type="datetimeFigureOut">
              <a:rPr lang="fi-FI" smtClean="0"/>
              <a:pPr/>
              <a:t>15.11.2021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536F7A-C805-42C3-96F9-6F91AC6C07A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8705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7" y="1628775"/>
            <a:ext cx="8353425" cy="1584201"/>
          </a:xfrm>
          <a:noFill/>
        </p:spPr>
        <p:txBody>
          <a:bodyPr lIns="72000" tIns="36000" rIns="72000" bIns="36000"/>
          <a:lstStyle>
            <a:lvl1pPr>
              <a:defRPr sz="48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7" y="3212976"/>
            <a:ext cx="8353425" cy="1152128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23.11.2021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556" y="260648"/>
            <a:ext cx="2801887" cy="1050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92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ith picture 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0" y="0"/>
            <a:ext cx="4499992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009" y="333375"/>
            <a:ext cx="4104704" cy="1007394"/>
          </a:xfrm>
        </p:spPr>
        <p:txBody>
          <a:bodyPr lIns="72000" rIns="288000"/>
          <a:lstStyle>
            <a:lvl1pPr algn="l">
              <a:defRPr>
                <a:solidFill>
                  <a:schemeClr val="accent5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007" y="1773238"/>
            <a:ext cx="4104705" cy="43926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4208" y="6453189"/>
            <a:ext cx="1872208" cy="215900"/>
          </a:xfrm>
        </p:spPr>
        <p:txBody>
          <a:bodyPr/>
          <a:lstStyle>
            <a:lvl1pPr algn="r">
              <a:defRPr/>
            </a:lvl1pPr>
          </a:lstStyle>
          <a:p>
            <a:r>
              <a:rPr lang="fi-FI"/>
              <a:t>23.11.2021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288" y="6453188"/>
            <a:ext cx="6048920" cy="215900"/>
          </a:xfr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Tampereen hpk:n kirkkoherrojen ja talouspäällliköiden seminaari / Kimmo Ketola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417" y="6453188"/>
            <a:ext cx="432296" cy="215900"/>
          </a:xfrm>
        </p:spPr>
        <p:txBody>
          <a:bodyPr/>
          <a:lstStyle>
            <a:lvl1pPr algn="r">
              <a:defRPr/>
            </a:lvl1pPr>
          </a:lstStyle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7" cy="28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36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4"/>
          </p:nvPr>
        </p:nvSpPr>
        <p:spPr>
          <a:xfrm>
            <a:off x="0" y="1484784"/>
            <a:ext cx="9144000" cy="5373216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767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140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7" cy="28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741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609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23.11.2021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95287" y="2636899"/>
            <a:ext cx="8353425" cy="1584201"/>
          </a:xfrm>
          <a:noFill/>
        </p:spPr>
        <p:txBody>
          <a:bodyPr lIns="72000" tIns="36000" rIns="72000" bIns="36000" anchor="ctr" anchorCtr="0"/>
          <a:lstStyle>
            <a:lvl1pPr>
              <a:defRPr sz="48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8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95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95287" y="2636899"/>
            <a:ext cx="8353425" cy="1584201"/>
          </a:xfrm>
          <a:noFill/>
        </p:spPr>
        <p:txBody>
          <a:bodyPr lIns="72000" tIns="36000" rIns="72000" bIns="36000" anchor="ctr" anchorCtr="0"/>
          <a:lstStyle>
            <a:lvl1pPr>
              <a:defRPr sz="4800">
                <a:solidFill>
                  <a:schemeClr val="accent5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  <a:endParaRPr lang="fi-FI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7" cy="28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93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133600"/>
            <a:ext cx="8353425" cy="40322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395287" y="1773237"/>
            <a:ext cx="8353425" cy="360363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8055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773238"/>
            <a:ext cx="4100512" cy="439261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773238"/>
            <a:ext cx="4100513" cy="439261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428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288" y="1773237"/>
            <a:ext cx="4102100" cy="360363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288" y="2133600"/>
            <a:ext cx="4102100" cy="403224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3237"/>
            <a:ext cx="4103688" cy="360363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33600"/>
            <a:ext cx="4103688" cy="403224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935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133600"/>
            <a:ext cx="8353425" cy="40322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395287" y="1773237"/>
            <a:ext cx="8353425" cy="360363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7" cy="28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3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ith picture 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4644008" y="0"/>
            <a:ext cx="4499992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9" y="333375"/>
            <a:ext cx="4104704" cy="1007394"/>
          </a:xfrm>
        </p:spPr>
        <p:txBody>
          <a:bodyPr lIns="72000" rIns="72000"/>
          <a:lstStyle>
            <a:lvl1pPr algn="l">
              <a:defRPr>
                <a:solidFill>
                  <a:schemeClr val="accent5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1773238"/>
            <a:ext cx="4104705" cy="43926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715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353425" cy="1007394"/>
          </a:xfrm>
          <a:prstGeom prst="rect">
            <a:avLst/>
          </a:prstGeom>
          <a:noFill/>
        </p:spPr>
        <p:txBody>
          <a:bodyPr vert="horz" lIns="288000" tIns="36000" rIns="288000" bIns="36000" rtlCol="0" anchor="b" anchorCtr="0">
            <a:noAutofit/>
          </a:bodyPr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287" y="1773238"/>
            <a:ext cx="8353425" cy="4392612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6453189"/>
            <a:ext cx="187220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23.11.2021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9793" y="6453188"/>
            <a:ext cx="6048920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Tampereen hpk:n kirkkoherrojen ja talouspäällliköiden seminaari / Kimmo Ketola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5289" y="6453188"/>
            <a:ext cx="432296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8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14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60" r:id="rId5"/>
    <p:sldLayoutId id="2147483652" r:id="rId6"/>
    <p:sldLayoutId id="2147483653" r:id="rId7"/>
    <p:sldLayoutId id="2147483661" r:id="rId8"/>
    <p:sldLayoutId id="2147483662" r:id="rId9"/>
    <p:sldLayoutId id="2147483663" r:id="rId10"/>
    <p:sldLayoutId id="2147483664" r:id="rId11"/>
    <p:sldLayoutId id="2147483654" r:id="rId12"/>
    <p:sldLayoutId id="2147483655" r:id="rId1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0"/>
        </a:spcBef>
        <a:spcAft>
          <a:spcPts val="400"/>
        </a:spcAft>
        <a:buClr>
          <a:schemeClr val="accent5"/>
        </a:buClr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defTabSz="914400" rtl="0" eaLnBrk="1" latinLnBrk="0" hangingPunct="1">
        <a:spcBef>
          <a:spcPts val="0"/>
        </a:spcBef>
        <a:spcAft>
          <a:spcPts val="400"/>
        </a:spcAft>
        <a:buClr>
          <a:schemeClr val="accent5"/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266700" algn="l" defTabSz="914400" rtl="0" eaLnBrk="1" latinLnBrk="0" hangingPunct="1">
        <a:spcBef>
          <a:spcPts val="0"/>
        </a:spcBef>
        <a:spcAft>
          <a:spcPts val="400"/>
        </a:spcAft>
        <a:buClr>
          <a:schemeClr val="accent5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71563" indent="-265113" algn="l" defTabSz="914400" rtl="0" eaLnBrk="1" latinLnBrk="0" hangingPunct="1">
        <a:spcBef>
          <a:spcPts val="0"/>
        </a:spcBef>
        <a:spcAft>
          <a:spcPts val="400"/>
        </a:spcAft>
        <a:buClr>
          <a:schemeClr val="accent5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6200" indent="-274638" algn="l" defTabSz="914400" rtl="0" eaLnBrk="1" latinLnBrk="0" hangingPunct="1">
        <a:spcBef>
          <a:spcPts val="0"/>
        </a:spcBef>
        <a:spcAft>
          <a:spcPts val="400"/>
        </a:spcAft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07904" y="3413542"/>
            <a:ext cx="5040808" cy="1467272"/>
          </a:xfrm>
        </p:spPr>
        <p:txBody>
          <a:bodyPr/>
          <a:lstStyle/>
          <a:p>
            <a:pPr algn="r"/>
            <a:r>
              <a:rPr lang="fi-FI" sz="4000" dirty="0"/>
              <a:t>Kirkon tulevaisuus tutkimuksen valossa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4088" y="5661248"/>
            <a:ext cx="3384624" cy="720104"/>
          </a:xfrm>
        </p:spPr>
        <p:txBody>
          <a:bodyPr/>
          <a:lstStyle/>
          <a:p>
            <a:pPr algn="r"/>
            <a:r>
              <a:rPr lang="fi-FI" dirty="0"/>
              <a:t>FT, </a:t>
            </a:r>
            <a:r>
              <a:rPr lang="fi-FI" dirty="0" err="1"/>
              <a:t>dos</a:t>
            </a:r>
            <a:r>
              <a:rPr lang="fi-FI" dirty="0"/>
              <a:t>. Kimmo Ketola</a:t>
            </a:r>
          </a:p>
        </p:txBody>
      </p:sp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52949485-DDAE-4580-91B9-1E7AA05B02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58" t="4148" r="1052" b="36888"/>
          <a:stretch/>
        </p:blipFill>
        <p:spPr>
          <a:xfrm>
            <a:off x="-34030" y="0"/>
            <a:ext cx="4343348" cy="3816424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932DA2A-A90D-4065-ACD6-A390B9480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E98F831-5304-429B-B79E-2B852513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9DABFCD-2C40-4EC8-AE8D-44753B8EE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4262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10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441538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i-FI" b="1" dirty="0"/>
              <a:t>Tamperelaisten</a:t>
            </a:r>
            <a:r>
              <a:rPr lang="fi-FI" dirty="0"/>
              <a:t> katsomukselliset pääryhmät eri sukupolvissa. Gallup </a:t>
            </a:r>
            <a:r>
              <a:rPr lang="fi-FI" dirty="0" err="1"/>
              <a:t>Ecclesiastica</a:t>
            </a:r>
            <a:r>
              <a:rPr lang="fi-FI" dirty="0"/>
              <a:t> 2019, N</a:t>
            </a:r>
            <a:r>
              <a:rPr lang="fi-FI" baseline="-25000" dirty="0"/>
              <a:t>(</a:t>
            </a:r>
            <a:r>
              <a:rPr lang="fi-FI" baseline="-25000" dirty="0" err="1"/>
              <a:t>wt</a:t>
            </a:r>
            <a:r>
              <a:rPr lang="fi-FI" baseline="-25000" dirty="0"/>
              <a:t>) </a:t>
            </a:r>
            <a:r>
              <a:rPr lang="fi-FI" dirty="0"/>
              <a:t>= 194.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DE850BF9-D3EE-41A6-855E-C14DC6F54809}"/>
              </a:ext>
            </a:extLst>
          </p:cNvPr>
          <p:cNvGraphicFramePr>
            <a:graphicFrameLocks/>
          </p:cNvGraphicFramePr>
          <p:nvPr/>
        </p:nvGraphicFramePr>
        <p:xfrm>
          <a:off x="827583" y="1844824"/>
          <a:ext cx="7488833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461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3D3ED2-7785-41D4-AADF-BEFD821B8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Kulttuurikristillisyys taitepisteessä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713D74-2C63-4CF5-A73B-5881B8FCD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Nelivuotiskertomuksessa esitettyjen havaintojen perusteella kulttuurikristillinen identiteetti on taitepisteessä.</a:t>
            </a:r>
          </a:p>
          <a:p>
            <a:pPr lvl="1"/>
            <a:r>
              <a:rPr lang="fi-FI" dirty="0" err="1"/>
              <a:t>Millenniaalit</a:t>
            </a:r>
            <a:r>
              <a:rPr lang="fi-FI" dirty="0"/>
              <a:t> ja Z-sukupolveen kuuluvat kokevat todennäköisimmin, että kulttuurinen valtavirta on maallinen, joten sosiaalinen paine vetää heitä poispäin uskonnosta.</a:t>
            </a:r>
          </a:p>
          <a:p>
            <a:pPr lvl="1"/>
            <a:r>
              <a:rPr lang="fi-FI" dirty="0"/>
              <a:t>Vielä 2000-luvun vaihteessa kirkolliset toimitukset melko itsestään selviä valintoja. Nyt etenkin </a:t>
            </a:r>
            <a:r>
              <a:rPr lang="fi-FI" dirty="0" err="1"/>
              <a:t>millenniaalit</a:t>
            </a:r>
            <a:r>
              <a:rPr lang="fi-FI" dirty="0"/>
              <a:t> suhtautuvat kriittisesti kirkollisiin toimituksiin. 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0DE085A-1031-43F3-9AB5-C4557C698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8044833-EF65-4209-A361-46407B2F8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931DA0B-8734-4302-9A84-63D6FAA9D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834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33DC034-A585-4A06-AA6A-0DC8AC4C9E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3. Yhteisöjen tarve kasvaa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FB3BB7F-A80A-4F11-A7FD-938937EFD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A99DA57-DF63-4055-8249-4E31E8149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706482E-8779-4405-AE17-0B89A56C4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081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8BF0D6-48B8-48EB-A027-F718057FA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Uudet jumalanpalvelusyhteisöt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8CA6ECB-46D2-44EA-AC7F-53DEB526E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>
                <a:effectLst/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Monissa pitkälle maallistuneissa Länsi-Euroopan maissa perinteisten kirkkokuntien yhteyteen ja sisälle on syntynyt verkostomaisia liikkeitä, joita kannustaa jumalanpalveluselämän uudistaminen sekä yhteisöllisempi ja osallistavampi toimintakulttuuri. </a:t>
            </a:r>
          </a:p>
          <a:p>
            <a:r>
              <a:rPr lang="fi-FI" sz="2400" dirty="0">
                <a:effectLst/>
                <a:latin typeface="Martti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Pietari Hannikainen on tutkinut evankelis-luterilaisen kirkon piirissä Suomessa toimivia uusia jumalanpalvelusyhteisöjä. Hän arvioi niitä olevan kaikkiaan noin 30–40 ja määrän kasvaneen erityisesti 2010-luvulla. </a:t>
            </a:r>
          </a:p>
          <a:p>
            <a:endParaRPr lang="fi-FI" sz="2400" dirty="0">
              <a:effectLst/>
              <a:latin typeface="Martti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406E59A-5E1C-4248-91D9-DA44FF72C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1243C51-B6AF-4F6E-B8F2-4AFBB01AB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C16C5C3-6AC2-45A9-89F7-0782CA858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333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14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290751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Kuvio 2.8</a:t>
            </a:r>
          </a:p>
          <a:p>
            <a:pPr algn="just"/>
            <a:r>
              <a:rPr lang="fi-FI" dirty="0"/>
              <a:t>Ev.lut. kirkkoon liittymiseen vaikuttaneet syyt suomalaisilla (%). Gallup </a:t>
            </a:r>
            <a:r>
              <a:rPr lang="fi-FI" dirty="0" err="1"/>
              <a:t>Ecclesiastica</a:t>
            </a:r>
            <a:r>
              <a:rPr lang="fi-FI" dirty="0"/>
              <a:t> 2019, N=409.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DA0C847B-96D6-4307-A4FC-CD7F401281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1270041"/>
              </p:ext>
            </p:extLst>
          </p:nvPr>
        </p:nvGraphicFramePr>
        <p:xfrm>
          <a:off x="1052186" y="1700808"/>
          <a:ext cx="748025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560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25373E5-43A3-4E1B-86A3-E9A77C66D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Yhteisö vai instituutio?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3F378DE-0F52-423E-8D88-039C77941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Seurakunnasta etsitään yhteisöä, ei instituutiota</a:t>
            </a:r>
          </a:p>
          <a:p>
            <a:pPr lvl="1"/>
            <a:r>
              <a:rPr lang="fi-FI" dirty="0"/>
              <a:t>Sitoutuminen yhteisöön on suoraan verrannollista mahdollisuuteen osallistua toiminnan suunnitteluun ja toteuttamiseen. </a:t>
            </a:r>
          </a:p>
          <a:p>
            <a:pPr lvl="1"/>
            <a:r>
              <a:rPr lang="fi-FI" dirty="0"/>
              <a:t>Yksilöllisyyden arvo hengellisellä elämänalueella voi johtaa:</a:t>
            </a:r>
          </a:p>
          <a:p>
            <a:pPr marL="996950" lvl="2" indent="-457200">
              <a:buFont typeface="+mj-lt"/>
              <a:buAutoNum type="arabicPeriod"/>
            </a:pPr>
            <a:r>
              <a:rPr lang="fi-FI" dirty="0"/>
              <a:t>Yksityistymiseen, eli uskonnollisista yhteisöistä etääntymiseen;</a:t>
            </a:r>
          </a:p>
          <a:p>
            <a:pPr marL="996950" lvl="2" indent="-457200">
              <a:buFont typeface="+mj-lt"/>
              <a:buAutoNum type="arabicPeriod"/>
            </a:pPr>
            <a:r>
              <a:rPr lang="fi-FI" dirty="0"/>
              <a:t>Sellaiseen yhteisöllisyyteen, joka koetaan ”omaksi” ja joka </a:t>
            </a:r>
            <a:r>
              <a:rPr lang="fi-FI" dirty="0" err="1"/>
              <a:t>osallistaa</a:t>
            </a:r>
            <a:r>
              <a:rPr lang="fi-FI" dirty="0"/>
              <a:t> aidosti.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79531B8-DB96-43A1-9465-DD3A4A210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2885E4A-1806-4A50-AFAF-9DB1DB728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Tampereen </a:t>
            </a:r>
            <a:r>
              <a:rPr lang="fi-FI" dirty="0" err="1"/>
              <a:t>hpk:n</a:t>
            </a:r>
            <a:r>
              <a:rPr lang="fi-FI" dirty="0"/>
              <a:t> kirkkoherrojen ja </a:t>
            </a:r>
            <a:r>
              <a:rPr lang="fi-FI" dirty="0" err="1"/>
              <a:t>talouspäällliköiden</a:t>
            </a:r>
            <a:r>
              <a:rPr lang="fi-FI" dirty="0"/>
              <a:t> seminaari / Kimmo Ketola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D5F504D-09C9-43FD-8E9A-5FF34C195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844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239411-73B2-4BF3-AB71-0CFC1BF14F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4. Hengellisessä elämässä korostuu kokemuksellisuus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F421422-0792-4274-A8F8-BD5882748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9AADC50-13E9-427E-BA96-6B20E1798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7E0A65F-3651-4CCA-8BE2-CFFF20D63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82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2B16B0-E272-42AE-A796-47A57E651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Spiritualiteetti</a:t>
            </a:r>
            <a:r>
              <a:rPr lang="fi-FI" dirty="0"/>
              <a:t> on murroksessa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B9A3F97-D931-45AD-899F-151D7ED13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7" y="1773237"/>
            <a:ext cx="8353425" cy="4679949"/>
          </a:xfrm>
        </p:spPr>
        <p:txBody>
          <a:bodyPr/>
          <a:lstStyle/>
          <a:p>
            <a:r>
              <a:rPr lang="fi-FI" sz="2400" b="1" i="0" u="none" strike="noStrike" baseline="0" dirty="0">
                <a:solidFill>
                  <a:srgbClr val="000000"/>
                </a:solidFill>
              </a:rPr>
              <a:t>Meditaatio</a:t>
            </a:r>
            <a:r>
              <a:rPr lang="fi-FI" sz="2400" b="0" i="0" u="none" strike="noStrike" baseline="0" dirty="0">
                <a:solidFill>
                  <a:srgbClr val="000000"/>
                </a:solidFill>
              </a:rPr>
              <a:t> on tullut osaksi yhä useamman suomalaisen hartauselämää: noin joka seitsemäs (15 %) ilmoittaa meditoivansa. </a:t>
            </a:r>
          </a:p>
          <a:p>
            <a:r>
              <a:rPr lang="fi-FI" sz="2400" b="0" i="0" u="none" strike="noStrike" baseline="0" dirty="0">
                <a:solidFill>
                  <a:srgbClr val="000000"/>
                </a:solidFill>
              </a:rPr>
              <a:t>Jumalan läheisyyden kokeminen </a:t>
            </a:r>
            <a:r>
              <a:rPr lang="fi-FI" sz="2400" b="1" i="0" u="none" strike="noStrike" baseline="0" dirty="0">
                <a:solidFill>
                  <a:srgbClr val="000000"/>
                </a:solidFill>
              </a:rPr>
              <a:t>luonnossa liikkuessa </a:t>
            </a:r>
            <a:r>
              <a:rPr lang="fi-FI" sz="2400" b="0" i="0" u="none" strike="noStrike" baseline="0" dirty="0">
                <a:solidFill>
                  <a:srgbClr val="000000"/>
                </a:solidFill>
              </a:rPr>
              <a:t>on suomalaisille varsin yleistä (42 %). </a:t>
            </a:r>
          </a:p>
          <a:p>
            <a:r>
              <a:rPr lang="fi-FI" sz="2400" b="0" i="0" u="none" strike="noStrike" baseline="0" dirty="0">
                <a:solidFill>
                  <a:srgbClr val="000000"/>
                </a:solidFill>
              </a:rPr>
              <a:t>Pienelle osalle (n. 5 %) henkilökohtaiseen hartauteen voi liittyä myös </a:t>
            </a:r>
            <a:r>
              <a:rPr lang="fi-FI" sz="2400" b="1" i="0" u="none" strike="noStrike" baseline="0" dirty="0">
                <a:solidFill>
                  <a:srgbClr val="000000"/>
                </a:solidFill>
              </a:rPr>
              <a:t>retriitti, pyhiinvaellus </a:t>
            </a:r>
            <a:r>
              <a:rPr lang="fi-FI" sz="2400" b="0" i="0" u="none" strike="noStrike" baseline="0" dirty="0">
                <a:solidFill>
                  <a:srgbClr val="000000"/>
                </a:solidFill>
              </a:rPr>
              <a:t>tai tietty kotoa varattu </a:t>
            </a:r>
            <a:r>
              <a:rPr lang="fi-FI" sz="2400" b="1" i="0" u="none" strike="noStrike" baseline="0" dirty="0">
                <a:solidFill>
                  <a:srgbClr val="000000"/>
                </a:solidFill>
              </a:rPr>
              <a:t>paikka hiljentymiselle</a:t>
            </a:r>
            <a:r>
              <a:rPr lang="fi-FI" sz="2400" b="0" i="0" u="none" strike="noStrike" baseline="0" dirty="0">
                <a:solidFill>
                  <a:srgbClr val="000000"/>
                </a:solidFill>
              </a:rPr>
              <a:t>. </a:t>
            </a:r>
            <a:endParaRPr lang="fi-FI" sz="2400" dirty="0">
              <a:solidFill>
                <a:srgbClr val="000000"/>
              </a:solidFill>
            </a:endParaRP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22A57F-7D77-427A-B320-2977D4427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E84BF89-19BA-4A97-BA37-CF0029BA7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55B7F8-3F67-43B8-9161-61523A544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9586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18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560" y="638379"/>
            <a:ext cx="74889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000" dirty="0"/>
              <a:t>Kristillisen tai muun meditaation harjoittaminen eri väestöryhmissä (%). Gallup </a:t>
            </a:r>
            <a:r>
              <a:rPr lang="fi-FI" sz="2000" dirty="0" err="1"/>
              <a:t>Ecclesiastica</a:t>
            </a:r>
            <a:r>
              <a:rPr lang="fi-FI" sz="2000" dirty="0"/>
              <a:t> 2019, N=4 065.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237BC8E8-23D5-4B8A-9D77-2BF8B7B559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9298262"/>
              </p:ext>
            </p:extLst>
          </p:nvPr>
        </p:nvGraphicFramePr>
        <p:xfrm>
          <a:off x="1475408" y="1556792"/>
          <a:ext cx="604892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461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19</a:t>
            </a:fld>
            <a:endParaRPr lang="fi-FI"/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F3759D9B-C1A1-4307-9694-78B3DB734CA3}"/>
              </a:ext>
            </a:extLst>
          </p:cNvPr>
          <p:cNvGraphicFramePr>
            <a:graphicFrameLocks/>
          </p:cNvGraphicFramePr>
          <p:nvPr/>
        </p:nvGraphicFramePr>
        <p:xfrm>
          <a:off x="141549" y="173182"/>
          <a:ext cx="2914613" cy="6264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Kaavio 5">
            <a:extLst>
              <a:ext uri="{FF2B5EF4-FFF2-40B4-BE49-F238E27FC236}">
                <a16:creationId xmlns:a16="http://schemas.microsoft.com/office/drawing/2014/main" id="{9FB5F672-05C3-40D2-B9AF-FA3945A4EB5E}"/>
              </a:ext>
            </a:extLst>
          </p:cNvPr>
          <p:cNvGraphicFramePr>
            <a:graphicFrameLocks/>
          </p:cNvGraphicFramePr>
          <p:nvPr/>
        </p:nvGraphicFramePr>
        <p:xfrm>
          <a:off x="3058599" y="188917"/>
          <a:ext cx="2917050" cy="6278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Kaavio 6">
            <a:extLst>
              <a:ext uri="{FF2B5EF4-FFF2-40B4-BE49-F238E27FC236}">
                <a16:creationId xmlns:a16="http://schemas.microsoft.com/office/drawing/2014/main" id="{FF587CE0-E820-49CD-B707-8C4BEFD80BD1}"/>
              </a:ext>
            </a:extLst>
          </p:cNvPr>
          <p:cNvGraphicFramePr>
            <a:graphicFrameLocks/>
          </p:cNvGraphicFramePr>
          <p:nvPr/>
        </p:nvGraphicFramePr>
        <p:xfrm>
          <a:off x="5975649" y="173182"/>
          <a:ext cx="2917050" cy="6294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74846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7E16620-8FA7-40DF-A909-4DE475407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Orientaatio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B4C89D-78C9-442B-9A16-A70BD4878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Kuvaileva kysymys: </a:t>
            </a:r>
            <a:r>
              <a:rPr lang="fi-FI" i="1" dirty="0"/>
              <a:t>millaisia uskonnollisia ja hengellisiä trendejä Suomessa voidaan tunnistaa? </a:t>
            </a:r>
          </a:p>
          <a:p>
            <a:pPr lvl="1"/>
            <a:r>
              <a:rPr lang="fi-FI" dirty="0"/>
              <a:t>Lähtökohtana Kirkon tutkimuskeskuksen laatima nelivuotiskertomus </a:t>
            </a:r>
            <a:r>
              <a:rPr lang="fi-FI" i="1" dirty="0"/>
              <a:t>Uskonto arjessa ja juhlassa </a:t>
            </a:r>
            <a:r>
              <a:rPr lang="fi-FI" dirty="0"/>
              <a:t>(2020)</a:t>
            </a:r>
          </a:p>
          <a:p>
            <a:pPr lvl="1"/>
            <a:r>
              <a:rPr lang="fi-FI" dirty="0"/>
              <a:t>Aineistona monta kansallisesti edustavaa kyselyaineistoa:</a:t>
            </a:r>
          </a:p>
          <a:p>
            <a:pPr lvl="2"/>
            <a:r>
              <a:rPr lang="fi-FI" i="1" dirty="0"/>
              <a:t>Gallup </a:t>
            </a:r>
            <a:r>
              <a:rPr lang="fi-FI" i="1" dirty="0" err="1"/>
              <a:t>Ecclesiastica</a:t>
            </a:r>
            <a:r>
              <a:rPr lang="fi-FI" i="1" dirty="0"/>
              <a:t> </a:t>
            </a:r>
            <a:r>
              <a:rPr lang="fi-FI" dirty="0"/>
              <a:t>2019 (N = 4 065)</a:t>
            </a:r>
          </a:p>
          <a:p>
            <a:pPr lvl="2"/>
            <a:r>
              <a:rPr lang="fi-FI" i="1" dirty="0"/>
              <a:t>ISSP</a:t>
            </a:r>
            <a:r>
              <a:rPr lang="fi-FI" dirty="0"/>
              <a:t> 2018 (N = 1 229)</a:t>
            </a:r>
          </a:p>
          <a:p>
            <a:pPr lvl="2"/>
            <a:r>
              <a:rPr lang="fi-FI" i="1" dirty="0"/>
              <a:t>European </a:t>
            </a:r>
            <a:r>
              <a:rPr lang="fi-FI" i="1" dirty="0" err="1"/>
              <a:t>Values</a:t>
            </a:r>
            <a:r>
              <a:rPr lang="fi-FI" i="1" dirty="0"/>
              <a:t> </a:t>
            </a:r>
            <a:r>
              <a:rPr lang="fi-FI" i="1" dirty="0" err="1"/>
              <a:t>Study</a:t>
            </a:r>
            <a:r>
              <a:rPr lang="fi-FI" i="1" dirty="0"/>
              <a:t> </a:t>
            </a:r>
            <a:r>
              <a:rPr lang="fi-FI" dirty="0"/>
              <a:t>2017 (N = 1 203)</a:t>
            </a:r>
          </a:p>
          <a:p>
            <a:r>
              <a:rPr lang="fi-FI" dirty="0"/>
              <a:t>Arvioiva kysymys: </a:t>
            </a:r>
            <a:r>
              <a:rPr lang="fi-FI" i="1" dirty="0"/>
              <a:t>miten näihin trendeihin tulisi vastata seurakuntien toiminnassa?</a:t>
            </a:r>
          </a:p>
          <a:p>
            <a:pPr lvl="1"/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DA4437F-58C7-4E45-908A-8168204FE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DA173DF-C9C3-4621-ACFA-3AC7B54DB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F5A68A4-99A6-4566-9A5E-C866ED6BB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184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855786-1201-4053-91CB-22BD683E38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5. Uskonto- ja katsomusdialogin tarve kasvaa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631A7E1-DAF2-430A-B7BC-DDC373F64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B8C515C-39D5-465D-ACA2-3AAC62FA6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64BACCC-3972-443F-9798-705B29A63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370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1214B2-A468-4296-9784-AE89F4BC0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Katsomukselliset horisontit avartuneet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816B777-9866-4CA6-B3F7-0F131FBC7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b="0" u="none" strike="noStrike" baseline="0" dirty="0">
                <a:solidFill>
                  <a:srgbClr val="000000"/>
                </a:solidFill>
              </a:rPr>
              <a:t>Yhä suurempi osa suomalaisista kohtaa arjessaan muiden uskontojen ja katsomusten edustajia. </a:t>
            </a:r>
          </a:p>
          <a:p>
            <a:pPr lvl="1"/>
            <a:r>
              <a:rPr lang="fi-FI" sz="2200" dirty="0">
                <a:solidFill>
                  <a:srgbClr val="000000"/>
                </a:solidFill>
              </a:rPr>
              <a:t>Teologinen ja käytännöllinen haaste: mitä muista uskonnoista ja niiden edustajista tulisi ajatella? Kuinka heidät tulisi huomioida eri tilanteissa?</a:t>
            </a:r>
            <a:endParaRPr lang="fi-FI" sz="2200" b="0" u="none" strike="noStrike" baseline="0" dirty="0">
              <a:solidFill>
                <a:srgbClr val="000000"/>
              </a:solidFill>
            </a:endParaRPr>
          </a:p>
          <a:p>
            <a:endParaRPr lang="fi-FI" sz="2400" b="0" i="1" u="none" strike="noStrike" baseline="0" dirty="0">
              <a:solidFill>
                <a:srgbClr val="000000"/>
              </a:solidFill>
            </a:endParaRPr>
          </a:p>
          <a:p>
            <a:r>
              <a:rPr lang="fi-FI" sz="2400" b="0" i="1" u="none" strike="noStrike" baseline="0" dirty="0">
                <a:solidFill>
                  <a:srgbClr val="000000"/>
                </a:solidFill>
              </a:rPr>
              <a:t>Gallup </a:t>
            </a:r>
            <a:r>
              <a:rPr lang="fi-FI" sz="2400" b="0" i="1" u="none" strike="noStrike" baseline="0" dirty="0" err="1">
                <a:solidFill>
                  <a:srgbClr val="000000"/>
                </a:solidFill>
              </a:rPr>
              <a:t>Ecclesiastica</a:t>
            </a:r>
            <a:r>
              <a:rPr lang="fi-FI" sz="2400" b="0" i="1" u="none" strike="noStrike" baseline="0" dirty="0">
                <a:solidFill>
                  <a:srgbClr val="000000"/>
                </a:solidFill>
              </a:rPr>
              <a:t> </a:t>
            </a:r>
            <a:r>
              <a:rPr lang="fi-FI" sz="2400" b="0" i="0" u="none" strike="noStrike" baseline="0" dirty="0">
                <a:solidFill>
                  <a:srgbClr val="000000"/>
                </a:solidFill>
              </a:rPr>
              <a:t>-kyselyssä tietokirjoista nousivat esille tunnetuimpien tieteentekijöiden teokset, kun kysyttiin hengellisesti tai katsomuksellisesti merkittäviä kirjoja. Kärkeen nousivat erityisesti kirjat, joiden kirjoittajia yhdistää uskontokriittisyys. </a:t>
            </a:r>
            <a:endParaRPr lang="fi-FI" sz="24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C369F19-E0C3-46DA-A712-A394E0238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4485C56-F315-42E1-9172-9E538A14B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5785F70-75ED-475F-ACDC-747F87E22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584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8C9C796-4578-40D2-9B07-6311D25E7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93F17D4-8749-43DA-B54D-3EDF5ED36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BF2FA86-6A1B-47F3-BAFA-AAA943144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22</a:t>
            </a:fld>
            <a:endParaRPr lang="fi-FI"/>
          </a:p>
        </p:txBody>
      </p:sp>
      <p:graphicFrame>
        <p:nvGraphicFramePr>
          <p:cNvPr id="6" name="Kaavio 5">
            <a:extLst>
              <a:ext uri="{FF2B5EF4-FFF2-40B4-BE49-F238E27FC236}">
                <a16:creationId xmlns:a16="http://schemas.microsoft.com/office/drawing/2014/main" id="{8783C219-D552-4F69-B0B1-FB1D99A50B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3122593"/>
              </p:ext>
            </p:extLst>
          </p:nvPr>
        </p:nvGraphicFramePr>
        <p:xfrm>
          <a:off x="1403648" y="476672"/>
          <a:ext cx="640871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390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26A62A2-3F3A-48B2-8011-F8C3D95CE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B6D8E78-5799-44BD-B6EC-C4A50017B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3C48DB0-D969-40D2-976F-46A2DF95A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23</a:t>
            </a:fld>
            <a:endParaRPr lang="fi-FI"/>
          </a:p>
        </p:txBody>
      </p:sp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78356B94-B7A7-416C-A5ED-D3CD842D48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4567069"/>
              </p:ext>
            </p:extLst>
          </p:nvPr>
        </p:nvGraphicFramePr>
        <p:xfrm>
          <a:off x="1475656" y="548680"/>
          <a:ext cx="617727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703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24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289481"/>
            <a:ext cx="64771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Kuvio 3.9</a:t>
            </a:r>
          </a:p>
          <a:p>
            <a:r>
              <a:rPr lang="fi-FI" dirty="0"/>
              <a:t>Suomalaisten uskontoteologiset käsitykset katsomuksellisten identiteettien pääryhmissä (%). Gallup </a:t>
            </a:r>
            <a:r>
              <a:rPr lang="fi-FI" dirty="0" err="1"/>
              <a:t>Ecclesiastica</a:t>
            </a:r>
            <a:r>
              <a:rPr lang="fi-FI" dirty="0"/>
              <a:t> 2019, </a:t>
            </a:r>
          </a:p>
          <a:p>
            <a:r>
              <a:rPr lang="fi-FI" dirty="0"/>
              <a:t>N=4 064.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275DA0EA-3CC0-4BD1-A44D-B3C5F06EF0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368852"/>
              </p:ext>
            </p:extLst>
          </p:nvPr>
        </p:nvGraphicFramePr>
        <p:xfrm>
          <a:off x="827584" y="1340768"/>
          <a:ext cx="7921129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480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E65D51-4395-4344-BDA2-A529AFC2C2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6. Kristillisen perinteen välittyminen ohenee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C3A1C77-0620-4E63-8DCE-E94226A81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3580ADB-E375-4A0B-9500-25AEC8A3E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C1AFED8-8EE2-4B98-A56A-E85071D22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501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28350A-02AD-407B-9DB6-2E318854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Kristillinen kotikasvatus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D09056-01A3-4BCF-B272-0C377FA50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b="0" i="0" u="none" strike="noStrike" baseline="0" dirty="0">
                <a:solidFill>
                  <a:srgbClr val="000000"/>
                </a:solidFill>
              </a:rPr>
              <a:t>Nelivuotiskaudella iltarukouksen opettaminen, pyhäkoulussa, seurakunnan kerhossa tai joulukirkossa käyminen sekä uskonnosta puhuminen lapsuudenkodissa ovat vähentyneet merkittävästi (7–10 prosenttiyksikköä). </a:t>
            </a:r>
          </a:p>
          <a:p>
            <a:r>
              <a:rPr lang="fi-FI" sz="2400" b="0" i="0" u="none" strike="noStrike" baseline="0" dirty="0">
                <a:solidFill>
                  <a:srgbClr val="000000"/>
                </a:solidFill>
              </a:rPr>
              <a:t>Z-sukupolven äidit välittävät lapsilleen kristillisiä perinteitä kaikkein vähiten.</a:t>
            </a:r>
            <a:endParaRPr lang="fi-FI" sz="24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7C39FAF-B1B6-49F4-AADD-023E0199E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2892421-DA3D-46E1-86CB-AE7971D0A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738E53D-E1C2-4768-8326-557B1341B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326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27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827584" y="529398"/>
            <a:ext cx="74168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000" dirty="0"/>
              <a:t>Kirkossakäynti kirkkovuoden suosituimpina juhlapyhinä vuosina 1999, 2011 ja 2019. Kirkon tilastot.</a:t>
            </a:r>
          </a:p>
        </p:txBody>
      </p:sp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65D78AA5-686D-42FD-B77C-301F47CE63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3787983"/>
              </p:ext>
            </p:extLst>
          </p:nvPr>
        </p:nvGraphicFramePr>
        <p:xfrm>
          <a:off x="827584" y="1498895"/>
          <a:ext cx="7128792" cy="5055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2686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33133E6-4784-408E-8B0F-D9ACF0D3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7414575-892F-405A-92ED-D4771B8C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638A677-CF45-40C9-9B10-9CCA09468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28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24CF5D5-891D-4F44-A806-95A37A4B7465}"/>
              </a:ext>
            </a:extLst>
          </p:cNvPr>
          <p:cNvSpPr txBox="1"/>
          <p:nvPr/>
        </p:nvSpPr>
        <p:spPr>
          <a:xfrm>
            <a:off x="611436" y="511981"/>
            <a:ext cx="74889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000" dirty="0"/>
              <a:t>Iltarukouksen opettaminen omille lapsille ikäluokan ja sukupuolen mukaan (%). Gallup </a:t>
            </a:r>
            <a:r>
              <a:rPr lang="fi-FI" sz="2000" dirty="0" err="1"/>
              <a:t>Ecclesiastica</a:t>
            </a:r>
            <a:r>
              <a:rPr lang="fi-FI" sz="2000" dirty="0"/>
              <a:t> 2019, N=4 065.</a:t>
            </a:r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172EF10A-034E-4F8E-800F-04314C2749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5056992"/>
              </p:ext>
            </p:extLst>
          </p:nvPr>
        </p:nvGraphicFramePr>
        <p:xfrm>
          <a:off x="611436" y="1517650"/>
          <a:ext cx="7848996" cy="5043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106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CA2739-E8DC-458C-BDD7-B15573071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Yhteenveto havainnoista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D8EA8C-9C0E-4E2D-82F0-6E6E0CDB9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i-FI" dirty="0"/>
              <a:t>Arvomuutos muuttaa suhdetta uskontoon ja kirkkoon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Kulttuurikristillisyys murtuu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Tarve yhteisöille kasvaa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Hengellisessä elämässä korostuu kokemuksellisuus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Uskonto- ja katsomusdialogin tarve kasvaa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/>
              <a:t>Kristillinen kotikasvatus ohenee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02CCE3A-3FA3-4E38-94C0-55FA88551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CEC1E72-DA67-4053-AECC-0697912CB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2268605-A83F-43C8-9085-38B40A70C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3468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F572BA8-3C35-4843-B429-6E8B036177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1. Sukupolvinen arvomuutos heijastuu uskontoon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DC8C2CF-6DC3-41D3-957F-A9D419526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295D540-1011-4D86-8C57-5041E25AE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6369673-86FD-4D88-B910-E9392451B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865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3DDF00-0815-49BB-8F75-F92D27E67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Skenaario 1. ”Kansankirkollisuus”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CA811EA-685F-4493-86A2-96A580FCC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7" y="1773237"/>
            <a:ext cx="8353425" cy="4679949"/>
          </a:xfrm>
        </p:spPr>
        <p:txBody>
          <a:bodyPr/>
          <a:lstStyle/>
          <a:p>
            <a:r>
              <a:rPr lang="fi-FI" dirty="0"/>
              <a:t>Kirkko asettuu yksilökeskeisen ajan vastavoimaksi.</a:t>
            </a:r>
          </a:p>
          <a:p>
            <a:r>
              <a:rPr lang="fi-FI" dirty="0"/>
              <a:t>Jäsenyydessä korostuu kansallinen identiteetti ja seurakunnan asema perinteisenä suomalaisena instituutiona</a:t>
            </a:r>
          </a:p>
          <a:p>
            <a:r>
              <a:rPr lang="fi-FI" dirty="0"/>
              <a:t>Uskon tiedollisen sisällön ensisijaisuutta painotetaan kokemuksellisuuteen nähden</a:t>
            </a:r>
          </a:p>
          <a:p>
            <a:r>
              <a:rPr lang="fi-FI" dirty="0"/>
              <a:t>Kohtaamisissa painotetaan julistusta ja evankeliointia</a:t>
            </a:r>
          </a:p>
          <a:p>
            <a:r>
              <a:rPr lang="fi-FI" dirty="0"/>
              <a:t>Kirkko tukee seurakunnan ja koulun yhteistyön merkitystä kristillisessä kasvatuksessa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A7A27D4-5B20-4276-97A7-07F115837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032633-75F8-4196-9F06-39B848CE6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0EAF672-CBB6-479D-8D53-FDCF30723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30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618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AA66FB-CCEA-4B04-9729-7E637168A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Skenaario 2.  ”Jälkikansankirkollisuus”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64D60F1-3D8D-4254-A724-579DFE610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Kirkossa luodaan enemmän tilaa yksilöllisille uskon ilmaisuille ja kehitetään kirkkoa tasa-arvoisempaan suuntaan</a:t>
            </a:r>
          </a:p>
          <a:p>
            <a:r>
              <a:rPr lang="fi-FI"/>
              <a:t>Vahvistetaan </a:t>
            </a:r>
            <a:r>
              <a:rPr lang="fi-FI" dirty="0"/>
              <a:t>jumalanpalvelusyhteisöjen muodostumista seurakunnallisen yhteyden kasvattamiseksi</a:t>
            </a:r>
          </a:p>
          <a:p>
            <a:r>
              <a:rPr lang="fi-FI" dirty="0"/>
              <a:t>Kirkko luo tilaa kokemuksellisille hengellisyyden muodoille seurakuntien toiminnassa</a:t>
            </a:r>
          </a:p>
          <a:p>
            <a:r>
              <a:rPr lang="fi-FI" dirty="0"/>
              <a:t>Katsomusdialogin edellytyksiä vahvistetaan</a:t>
            </a:r>
          </a:p>
          <a:p>
            <a:r>
              <a:rPr lang="fi-FI" dirty="0"/>
              <a:t>Uskontokasvatusta kodeissa vahvistetaan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6FDC8E2-B78D-4051-8796-9FD0D2501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190952C-6EE3-41BC-B3D4-1323FD661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F4917B6-0195-428E-937C-EAF54DC53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3415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896E5D-CC79-4DEA-8C8C-C0077E3056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Kiitos!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C4365D6-D806-4C77-8861-21496E525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E64190-2683-4FFD-8BF1-4A0C7D5B6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80498E6-5E12-414E-A17F-9C2602654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32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385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889CC253-5AA0-4A3C-889D-8B787A2AB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dirty="0"/>
              <a:t>Kuinka arvomuutos tapahtuu?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437B9C1A-4FF8-47FE-BA37-E62204ADF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Yhteiskunnassa vaikuttavien arvojen muutos voidaan tiivistää kahteen perustyyppiin: </a:t>
            </a:r>
          </a:p>
          <a:p>
            <a:pPr lvl="1"/>
            <a:r>
              <a:rPr lang="fi-FI" b="1" dirty="0"/>
              <a:t>”Mustat joutsenet”, </a:t>
            </a:r>
            <a:r>
              <a:rPr lang="fi-FI" dirty="0"/>
              <a:t>eli odottamattomat ja epätodennäköiset tapahtumat, joilla on kauaskantoisia vaikutuksia ihmisten elämään (syyskuun 11. terrori-iskut; koronapandemia, ym.)</a:t>
            </a:r>
          </a:p>
          <a:p>
            <a:pPr lvl="1"/>
            <a:r>
              <a:rPr lang="fi-FI" b="1" dirty="0"/>
              <a:t>Sukupolvinen siirtymä</a:t>
            </a:r>
            <a:r>
              <a:rPr lang="fi-FI" dirty="0"/>
              <a:t>: muuttuneissa elinolosuhteissa aikuistuneet uudet sukupolvet uusine arvoineen vähin erin korvaavat aikaisempia sukupolvia, joiden arvomaailma oli toisenlainen.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EE65B24-8951-4CE2-B9C3-223AF859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B16B88E-E0AE-4419-BCA3-ABC86F371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610A690-167D-4630-A013-0DE833D8D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701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478F36-D5DD-440C-B5A5-C8C4E5E8E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sz="2400" dirty="0"/>
              <a:t>Suomalaisten yhteiskunnalliset sukupolvet ja niiden osuudet täysi-ikäisestä väestöstä 2000-luvulla. Tilastokeskus.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D25A309-1D2F-4926-B35A-D333B9822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0C6D819-09A3-43E8-9C6A-6C77DAAC0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C37878E-0BB6-4948-A566-BDF7280D6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5</a:t>
            </a:fld>
            <a:endParaRPr lang="fi-FI"/>
          </a:p>
        </p:txBody>
      </p:sp>
      <p:grpSp>
        <p:nvGrpSpPr>
          <p:cNvPr id="6" name="Ryhmä 5">
            <a:extLst>
              <a:ext uri="{FF2B5EF4-FFF2-40B4-BE49-F238E27FC236}">
                <a16:creationId xmlns:a16="http://schemas.microsoft.com/office/drawing/2014/main" id="{0D24513B-617F-46AC-85D0-A43D490F3711}"/>
              </a:ext>
            </a:extLst>
          </p:cNvPr>
          <p:cNvGrpSpPr/>
          <p:nvPr/>
        </p:nvGrpSpPr>
        <p:grpSpPr>
          <a:xfrm>
            <a:off x="395288" y="1700808"/>
            <a:ext cx="8353425" cy="4608512"/>
            <a:chOff x="1043608" y="2036453"/>
            <a:chExt cx="6800850" cy="4005264"/>
          </a:xfrm>
        </p:grpSpPr>
        <p:graphicFrame>
          <p:nvGraphicFramePr>
            <p:cNvPr id="7" name="Kaavio 6">
              <a:extLst>
                <a:ext uri="{FF2B5EF4-FFF2-40B4-BE49-F238E27FC236}">
                  <a16:creationId xmlns:a16="http://schemas.microsoft.com/office/drawing/2014/main" id="{F728C923-FDDA-4D82-849F-FAA9766E2BB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90723419"/>
                </p:ext>
              </p:extLst>
            </p:nvPr>
          </p:nvGraphicFramePr>
          <p:xfrm>
            <a:off x="1043608" y="2036453"/>
            <a:ext cx="6800850" cy="400526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Tekstiruutu 7">
              <a:extLst>
                <a:ext uri="{FF2B5EF4-FFF2-40B4-BE49-F238E27FC236}">
                  <a16:creationId xmlns:a16="http://schemas.microsoft.com/office/drawing/2014/main" id="{A589FF54-5787-448C-8333-DC1A0C50E137}"/>
                </a:ext>
              </a:extLst>
            </p:cNvPr>
            <p:cNvSpPr txBox="1"/>
            <p:nvPr/>
          </p:nvSpPr>
          <p:spPr>
            <a:xfrm>
              <a:off x="5580112" y="2186311"/>
              <a:ext cx="1800200" cy="26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400" dirty="0">
                  <a:solidFill>
                    <a:schemeClr val="bg1"/>
                  </a:solidFill>
                </a:rPr>
                <a:t>Z-sukupolvi (1990</a:t>
              </a:r>
              <a:r>
                <a:rPr lang="fi-FI" sz="1400" dirty="0">
                  <a:solidFill>
                    <a:schemeClr val="bg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–</a:t>
              </a:r>
              <a:r>
                <a:rPr lang="fi-FI" sz="1400" dirty="0">
                  <a:solidFill>
                    <a:schemeClr val="bg1"/>
                  </a:solidFill>
                </a:rPr>
                <a:t> )</a:t>
              </a:r>
            </a:p>
          </p:txBody>
        </p:sp>
        <p:sp>
          <p:nvSpPr>
            <p:cNvPr id="9" name="Tekstiruutu 8">
              <a:extLst>
                <a:ext uri="{FF2B5EF4-FFF2-40B4-BE49-F238E27FC236}">
                  <a16:creationId xmlns:a16="http://schemas.microsoft.com/office/drawing/2014/main" id="{D571A29F-E060-453F-BBDF-EC791EC4B72C}"/>
                </a:ext>
              </a:extLst>
            </p:cNvPr>
            <p:cNvSpPr txBox="1"/>
            <p:nvPr/>
          </p:nvSpPr>
          <p:spPr>
            <a:xfrm>
              <a:off x="3429043" y="2331901"/>
              <a:ext cx="3051169" cy="454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400" dirty="0"/>
                <a:t>Millenniaalit / yksilöllisen valinnan </a:t>
              </a:r>
            </a:p>
            <a:p>
              <a:r>
                <a:rPr lang="fi-FI" sz="1400" dirty="0"/>
                <a:t>sukupolvi (Y-sukupolvi) (1980</a:t>
              </a:r>
              <a:r>
                <a:rPr lang="fi-FI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–</a:t>
              </a:r>
              <a:r>
                <a:rPr lang="fi-FI" sz="1400" dirty="0"/>
                <a:t>1989)</a:t>
              </a:r>
            </a:p>
          </p:txBody>
        </p:sp>
        <p:sp>
          <p:nvSpPr>
            <p:cNvPr id="10" name="Tekstiruutu 9">
              <a:extLst>
                <a:ext uri="{FF2B5EF4-FFF2-40B4-BE49-F238E27FC236}">
                  <a16:creationId xmlns:a16="http://schemas.microsoft.com/office/drawing/2014/main" id="{3DBB37B9-AEEB-4D3C-9D57-A63B8B3A2F83}"/>
                </a:ext>
              </a:extLst>
            </p:cNvPr>
            <p:cNvSpPr txBox="1"/>
            <p:nvPr/>
          </p:nvSpPr>
          <p:spPr>
            <a:xfrm>
              <a:off x="2555776" y="2795403"/>
              <a:ext cx="2088232" cy="454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400" dirty="0"/>
                <a:t>Hyvinvoinnin sukupolvi </a:t>
              </a:r>
            </a:p>
            <a:p>
              <a:r>
                <a:rPr lang="fi-FI" sz="1400" dirty="0"/>
                <a:t>(X-sukupolvi) (1965</a:t>
              </a:r>
              <a:r>
                <a:rPr lang="fi-FI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–</a:t>
              </a:r>
              <a:r>
                <a:rPr lang="fi-FI" sz="1400" dirty="0"/>
                <a:t>1979) </a:t>
              </a:r>
            </a:p>
          </p:txBody>
        </p:sp>
        <p:sp>
          <p:nvSpPr>
            <p:cNvPr id="11" name="Tekstiruutu 10">
              <a:extLst>
                <a:ext uri="{FF2B5EF4-FFF2-40B4-BE49-F238E27FC236}">
                  <a16:creationId xmlns:a16="http://schemas.microsoft.com/office/drawing/2014/main" id="{E86F94B7-AABD-41A5-A5B6-E0D7C5FD3394}"/>
                </a:ext>
              </a:extLst>
            </p:cNvPr>
            <p:cNvSpPr txBox="1"/>
            <p:nvPr/>
          </p:nvSpPr>
          <p:spPr>
            <a:xfrm>
              <a:off x="2555776" y="3437787"/>
              <a:ext cx="1800200" cy="454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400" dirty="0"/>
                <a:t>Lähiöiden sukupolvi </a:t>
              </a:r>
            </a:p>
            <a:p>
              <a:r>
                <a:rPr lang="fi-FI" sz="1400" dirty="0"/>
                <a:t>(1950</a:t>
              </a:r>
              <a:r>
                <a:rPr lang="fi-FI" sz="1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–</a:t>
              </a:r>
              <a:r>
                <a:rPr lang="fi-FI" sz="1400" dirty="0"/>
                <a:t>1964)</a:t>
              </a:r>
            </a:p>
          </p:txBody>
        </p:sp>
        <p:sp>
          <p:nvSpPr>
            <p:cNvPr id="12" name="Tekstiruutu 11">
              <a:extLst>
                <a:ext uri="{FF2B5EF4-FFF2-40B4-BE49-F238E27FC236}">
                  <a16:creationId xmlns:a16="http://schemas.microsoft.com/office/drawing/2014/main" id="{5A7B80DA-B358-47C5-9ED9-B224FC0488D7}"/>
                </a:ext>
              </a:extLst>
            </p:cNvPr>
            <p:cNvSpPr txBox="1"/>
            <p:nvPr/>
          </p:nvSpPr>
          <p:spPr>
            <a:xfrm>
              <a:off x="2632271" y="4370529"/>
              <a:ext cx="1800200" cy="454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400" dirty="0">
                  <a:solidFill>
                    <a:schemeClr val="bg1"/>
                  </a:solidFill>
                </a:rPr>
                <a:t>Suuren murroksen sukupolvi (1940</a:t>
              </a:r>
              <a:r>
                <a:rPr lang="fi-FI" sz="1400" dirty="0">
                  <a:solidFill>
                    <a:schemeClr val="bg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–</a:t>
              </a:r>
              <a:r>
                <a:rPr lang="fi-FI" sz="1400" dirty="0">
                  <a:solidFill>
                    <a:schemeClr val="bg1"/>
                  </a:solidFill>
                </a:rPr>
                <a:t>1949)</a:t>
              </a:r>
            </a:p>
          </p:txBody>
        </p:sp>
        <p:sp>
          <p:nvSpPr>
            <p:cNvPr id="13" name="Tekstiruutu 12">
              <a:extLst>
                <a:ext uri="{FF2B5EF4-FFF2-40B4-BE49-F238E27FC236}">
                  <a16:creationId xmlns:a16="http://schemas.microsoft.com/office/drawing/2014/main" id="{B5E0CC5B-E492-4CAB-A568-FBCB28FADFF8}"/>
                </a:ext>
              </a:extLst>
            </p:cNvPr>
            <p:cNvSpPr txBox="1"/>
            <p:nvPr/>
          </p:nvSpPr>
          <p:spPr>
            <a:xfrm>
              <a:off x="2632271" y="5050895"/>
              <a:ext cx="3051169" cy="454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400" dirty="0">
                  <a:solidFill>
                    <a:schemeClr val="bg1"/>
                  </a:solidFill>
                </a:rPr>
                <a:t>Sotien ja jälleenrakennuksen sukupolvet </a:t>
              </a:r>
            </a:p>
            <a:p>
              <a:r>
                <a:rPr lang="fi-FI" sz="1400" dirty="0">
                  <a:solidFill>
                    <a:schemeClr val="bg1"/>
                  </a:solidFill>
                </a:rPr>
                <a:t>( </a:t>
              </a:r>
              <a:r>
                <a:rPr lang="fi-FI" sz="1400" dirty="0">
                  <a:solidFill>
                    <a:schemeClr val="bg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–</a:t>
              </a:r>
              <a:r>
                <a:rPr lang="fi-FI" sz="1400" dirty="0">
                  <a:solidFill>
                    <a:schemeClr val="bg1"/>
                  </a:solidFill>
                </a:rPr>
                <a:t>1939)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331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3A0BF1-4DA1-4431-B596-98F090D03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Arvomuutos heijastuu uskontoon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04CC493-14DF-4DB7-9452-7994EE033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Yksilöllisyys ja tasa-arvo korostuvat vahvasti nuorimmissa sukupolvissa</a:t>
            </a:r>
          </a:p>
          <a:p>
            <a:pPr lvl="1"/>
            <a:r>
              <a:rPr lang="fi-FI" dirty="0"/>
              <a:t>Aineellista turvallisuutta korostavat arvot ovat antaneet tilaa laadullisille, itsensä toteuttamista korostaville arvoille.</a:t>
            </a:r>
          </a:p>
          <a:p>
            <a:pPr lvl="1"/>
            <a:r>
              <a:rPr lang="fi-FI" dirty="0"/>
              <a:t>Nuoremmissa sukupolvissa arvostetaan myös aiempaa enemmän luovuutta ja epäitsekkyyttä.</a:t>
            </a:r>
          </a:p>
          <a:p>
            <a:pPr lvl="1"/>
            <a:r>
              <a:rPr lang="fi-FI" dirty="0"/>
              <a:t>Arvomuutos heijastuu kaikille elämänalueille.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04BD00C-35D3-486F-A520-A6DD04546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1362C82-95B1-4830-A439-4D03F0295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5032627-1C63-4971-939E-0C94641F9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052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AAD2110-1586-4B3C-9D50-65E99BAE95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2. Kulttuurikristillisyys murtuu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5A1371D-4664-4A0F-90F1-BD82F4031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6C58F00-D6AC-41A1-A454-AC53BF13D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DF6CADE-B741-499D-8427-82493C37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139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FC2758-E7F3-4363-98ED-B4028C369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Keitä ovat kulttuurikristityt?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B552B72-7C96-4A4D-8142-8BAC00E0B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Termillä viitataan henkilöön, joka arvostaa kristillistä perintöään ja identifioituu kristityksi, mutta ei pidä joitakin tai ainuttakaan kirkon opinkappaleista tosina.</a:t>
            </a:r>
          </a:p>
          <a:p>
            <a:r>
              <a:rPr lang="fi-FI" dirty="0"/>
              <a:t>Erityisen tyypillinen uskonnollisuuden muoto monissa eurooppalaisissa yhteiskunnissa ja erityisesti luterilaisissa Pohjoismaissa. </a:t>
            </a:r>
          </a:p>
          <a:p>
            <a:r>
              <a:rPr lang="fi-FI" dirty="0"/>
              <a:t>Operationalisoitu henkilöiksi, jotka sanovat olevansa ”kristittyjä”, mutta eivät ”uskovia”.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EC1DE49-05FC-4B85-9090-13129146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1187ED4-CF4D-4717-990E-422DAB5E8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BC3E2EA-2B24-403C-916C-4914FB34D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1772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0FA22F4-78C9-4B01-9709-530EF330A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23.11.2021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140834A-2DE4-4AA0-A30D-434A181C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Tampereen hpk:n kirkkoherrojen ja talouspäällliköiden seminaari / Kimmo Ketola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73F3356-C018-464E-9A55-8F18A1E3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t>9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35F2526B-A6DE-46A4-B9B1-46175A55FBE9}"/>
              </a:ext>
            </a:extLst>
          </p:cNvPr>
          <p:cNvSpPr txBox="1"/>
          <p:nvPr/>
        </p:nvSpPr>
        <p:spPr>
          <a:xfrm>
            <a:off x="971600" y="441538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Suomalaisten katsomukselliset pääryhmät eri sukupolvissa. Gallup </a:t>
            </a:r>
            <a:r>
              <a:rPr lang="fi-FI" sz="2400" dirty="0" err="1"/>
              <a:t>Ecclesiastica</a:t>
            </a:r>
            <a:r>
              <a:rPr lang="fi-FI" sz="2400" dirty="0"/>
              <a:t> 2019, N=4 065.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A08C61C-DCE9-47DB-89CA-3677684AFC57}"/>
              </a:ext>
            </a:extLst>
          </p:cNvPr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dirty="0"/>
          </a:p>
        </p:txBody>
      </p:sp>
      <p:graphicFrame>
        <p:nvGraphicFramePr>
          <p:cNvPr id="9" name="Kaavio 8">
            <a:extLst>
              <a:ext uri="{FF2B5EF4-FFF2-40B4-BE49-F238E27FC236}">
                <a16:creationId xmlns:a16="http://schemas.microsoft.com/office/drawing/2014/main" id="{0CA7DD8C-B253-4162-8404-26B841F146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9487722"/>
              </p:ext>
            </p:extLst>
          </p:nvPr>
        </p:nvGraphicFramePr>
        <p:xfrm>
          <a:off x="971600" y="1897494"/>
          <a:ext cx="7056784" cy="4195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64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ev.lut.kirkko_malli">
  <a:themeElements>
    <a:clrScheme name="Kirkkohallitus">
      <a:dk1>
        <a:srgbClr val="000000"/>
      </a:dk1>
      <a:lt1>
        <a:sysClr val="window" lastClr="FFFFFF"/>
      </a:lt1>
      <a:dk2>
        <a:srgbClr val="5A2181"/>
      </a:dk2>
      <a:lt2>
        <a:srgbClr val="FFD600"/>
      </a:lt2>
      <a:accent1>
        <a:srgbClr val="BD32BA"/>
      </a:accent1>
      <a:accent2>
        <a:srgbClr val="5A2181"/>
      </a:accent2>
      <a:accent3>
        <a:srgbClr val="0085CF"/>
      </a:accent3>
      <a:accent4>
        <a:srgbClr val="81AE38"/>
      </a:accent4>
      <a:accent5>
        <a:srgbClr val="00AF4C"/>
      </a:accent5>
      <a:accent6>
        <a:srgbClr val="FF5800"/>
      </a:accent6>
      <a:hlink>
        <a:srgbClr val="BD32BA"/>
      </a:hlink>
      <a:folHlink>
        <a:srgbClr val="5A2181"/>
      </a:folHlink>
    </a:clrScheme>
    <a:fontScheme name="Kirkkohallitus">
      <a:majorFont>
        <a:latin typeface="Martti"/>
        <a:ea typeface=""/>
        <a:cs typeface=""/>
      </a:majorFont>
      <a:minorFont>
        <a:latin typeface="Martt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Kirkkohallitus">
      <a:dk1>
        <a:srgbClr val="000000"/>
      </a:dk1>
      <a:lt1>
        <a:sysClr val="window" lastClr="FFFFFF"/>
      </a:lt1>
      <a:dk2>
        <a:srgbClr val="5A2181"/>
      </a:dk2>
      <a:lt2>
        <a:srgbClr val="FFD600"/>
      </a:lt2>
      <a:accent1>
        <a:srgbClr val="BD32BA"/>
      </a:accent1>
      <a:accent2>
        <a:srgbClr val="5A2181"/>
      </a:accent2>
      <a:accent3>
        <a:srgbClr val="0085CF"/>
      </a:accent3>
      <a:accent4>
        <a:srgbClr val="81AE38"/>
      </a:accent4>
      <a:accent5>
        <a:srgbClr val="00AF4C"/>
      </a:accent5>
      <a:accent6>
        <a:srgbClr val="FF5800"/>
      </a:accent6>
      <a:hlink>
        <a:srgbClr val="BD32BA"/>
      </a:hlink>
      <a:folHlink>
        <a:srgbClr val="5A2181"/>
      </a:folHlink>
    </a:clrScheme>
    <a:fontScheme name="Kirkkohallitus">
      <a:majorFont>
        <a:latin typeface="Martti"/>
        <a:ea typeface=""/>
        <a:cs typeface=""/>
      </a:majorFont>
      <a:minorFont>
        <a:latin typeface="Martt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Kirkkohallitus">
      <a:dk1>
        <a:srgbClr val="000000"/>
      </a:dk1>
      <a:lt1>
        <a:sysClr val="window" lastClr="FFFFFF"/>
      </a:lt1>
      <a:dk2>
        <a:srgbClr val="5A2181"/>
      </a:dk2>
      <a:lt2>
        <a:srgbClr val="FFD600"/>
      </a:lt2>
      <a:accent1>
        <a:srgbClr val="BD32BA"/>
      </a:accent1>
      <a:accent2>
        <a:srgbClr val="5A2181"/>
      </a:accent2>
      <a:accent3>
        <a:srgbClr val="0085CF"/>
      </a:accent3>
      <a:accent4>
        <a:srgbClr val="81AE38"/>
      </a:accent4>
      <a:accent5>
        <a:srgbClr val="00AF4C"/>
      </a:accent5>
      <a:accent6>
        <a:srgbClr val="FF5800"/>
      </a:accent6>
      <a:hlink>
        <a:srgbClr val="BD32BA"/>
      </a:hlink>
      <a:folHlink>
        <a:srgbClr val="5A2181"/>
      </a:folHlink>
    </a:clrScheme>
    <a:fontScheme name="Kirkkohallitus">
      <a:majorFont>
        <a:latin typeface="Martti"/>
        <a:ea typeface=""/>
        <a:cs typeface=""/>
      </a:majorFont>
      <a:minorFont>
        <a:latin typeface="Martt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B9B37D68B7B744396F4338CC0D2FCE7" ma:contentTypeVersion="13" ma:contentTypeDescription="Luo uusi asiakirja." ma:contentTypeScope="" ma:versionID="68b03725fbdd843bdfc1663653d5f41e">
  <xsd:schema xmlns:xsd="http://www.w3.org/2001/XMLSchema" xmlns:xs="http://www.w3.org/2001/XMLSchema" xmlns:p="http://schemas.microsoft.com/office/2006/metadata/properties" xmlns:ns2="dc50632f-582e-4c95-8732-8b3df6f98f8a" xmlns:ns3="250bf397-38ca-4505-9101-d5ed75e05201" targetNamespace="http://schemas.microsoft.com/office/2006/metadata/properties" ma:root="true" ma:fieldsID="e7a0c96666f187499954321acb5fe7e2" ns2:_="" ns3:_="">
    <xsd:import namespace="dc50632f-582e-4c95-8732-8b3df6f98f8a"/>
    <xsd:import namespace="250bf397-38ca-4505-9101-d5ed75e052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50632f-582e-4c95-8732-8b3df6f98f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0bf397-38ca-4505-9101-d5ed75e0520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F5B2E6-679F-4698-B58F-FE4B1261C453}">
  <ds:schemaRefs>
    <ds:schemaRef ds:uri="87f099b3-bd9c-4d0f-902c-d9b26a51212d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5884b8ba-34be-4a57-8336-f50194225436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D9EEC30-AFE0-48C8-B4E9-20CE4E4B50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B6BE29-2DC5-4AC3-80DB-85C325F173AE}"/>
</file>

<file path=docProps/app.xml><?xml version="1.0" encoding="utf-8"?>
<Properties xmlns="http://schemas.openxmlformats.org/officeDocument/2006/extended-properties" xmlns:vt="http://schemas.openxmlformats.org/officeDocument/2006/docPropsVTypes">
  <TotalTime>1168</TotalTime>
  <Words>1302</Words>
  <Application>Microsoft Office PowerPoint</Application>
  <PresentationFormat>Näytössä katseltava diaesitys (4:3)</PresentationFormat>
  <Paragraphs>200</Paragraphs>
  <Slides>32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32</vt:i4>
      </vt:variant>
    </vt:vector>
  </HeadingPairs>
  <TitlesOfParts>
    <vt:vector size="35" baseType="lpstr">
      <vt:lpstr>Arial</vt:lpstr>
      <vt:lpstr>Martti</vt:lpstr>
      <vt:lpstr>ev.lut.kirkko_malli</vt:lpstr>
      <vt:lpstr>Kirkon tulevaisuus tutkimuksen valossa</vt:lpstr>
      <vt:lpstr>Orientaatio</vt:lpstr>
      <vt:lpstr>1. Sukupolvinen arvomuutos heijastuu uskontoon</vt:lpstr>
      <vt:lpstr>Kuinka arvomuutos tapahtuu?</vt:lpstr>
      <vt:lpstr>Suomalaisten yhteiskunnalliset sukupolvet ja niiden osuudet täysi-ikäisestä väestöstä 2000-luvulla. Tilastokeskus.</vt:lpstr>
      <vt:lpstr>Arvomuutos heijastuu uskontoon</vt:lpstr>
      <vt:lpstr>2. Kulttuurikristillisyys murtuu</vt:lpstr>
      <vt:lpstr>Keitä ovat kulttuurikristityt?</vt:lpstr>
      <vt:lpstr>PowerPoint-esitys</vt:lpstr>
      <vt:lpstr>PowerPoint-esitys</vt:lpstr>
      <vt:lpstr>Kulttuurikristillisyys taitepisteessä</vt:lpstr>
      <vt:lpstr>3. Yhteisöjen tarve kasvaa</vt:lpstr>
      <vt:lpstr>Uudet jumalanpalvelusyhteisöt</vt:lpstr>
      <vt:lpstr>PowerPoint-esitys</vt:lpstr>
      <vt:lpstr>Yhteisö vai instituutio?</vt:lpstr>
      <vt:lpstr>4. Hengellisessä elämässä korostuu kokemuksellisuus</vt:lpstr>
      <vt:lpstr>Spiritualiteetti on murroksessa</vt:lpstr>
      <vt:lpstr>PowerPoint-esitys</vt:lpstr>
      <vt:lpstr>PowerPoint-esitys</vt:lpstr>
      <vt:lpstr>5. Uskonto- ja katsomusdialogin tarve kasvaa</vt:lpstr>
      <vt:lpstr>Katsomukselliset horisontit avartuneet</vt:lpstr>
      <vt:lpstr>PowerPoint-esitys</vt:lpstr>
      <vt:lpstr>PowerPoint-esitys</vt:lpstr>
      <vt:lpstr>PowerPoint-esitys</vt:lpstr>
      <vt:lpstr>6. Kristillisen perinteen välittyminen ohenee</vt:lpstr>
      <vt:lpstr>Kristillinen kotikasvatus</vt:lpstr>
      <vt:lpstr>PowerPoint-esitys</vt:lpstr>
      <vt:lpstr>PowerPoint-esitys</vt:lpstr>
      <vt:lpstr>Yhteenveto havainnoista</vt:lpstr>
      <vt:lpstr>Skenaario 1. ”Kansankirkollisuus”</vt:lpstr>
      <vt:lpstr>Skenaario 2.  ”Jälkikansankirkollisuus”</vt:lpstr>
      <vt:lpstr>Kiitos!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Havaintoja kirkon nelivuotis-kertomuksesta</dc:title>
  <dc:creator>Ketola Kimmo</dc:creator>
  <cp:lastModifiedBy>Ketola Kimmo</cp:lastModifiedBy>
  <cp:revision>4</cp:revision>
  <cp:lastPrinted>2020-11-05T08:15:57Z</cp:lastPrinted>
  <dcterms:created xsi:type="dcterms:W3CDTF">2020-10-05T11:32:36Z</dcterms:created>
  <dcterms:modified xsi:type="dcterms:W3CDTF">2021-11-15T09:24:18Z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0x0101004B9B37D68B7B744396F4338CC0D2FCE7</vt:lpwstr>
  </property>
</Properties>
</file>